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18" r:id="rId1"/>
  </p:sldMasterIdLst>
  <p:notesMasterIdLst>
    <p:notesMasterId r:id="rId26"/>
  </p:notesMasterIdLst>
  <p:sldIdLst>
    <p:sldId id="256" r:id="rId2"/>
    <p:sldId id="273" r:id="rId3"/>
    <p:sldId id="379" r:id="rId4"/>
    <p:sldId id="366" r:id="rId5"/>
    <p:sldId id="349" r:id="rId6"/>
    <p:sldId id="375" r:id="rId7"/>
    <p:sldId id="351" r:id="rId8"/>
    <p:sldId id="353" r:id="rId9"/>
    <p:sldId id="354" r:id="rId10"/>
    <p:sldId id="355" r:id="rId11"/>
    <p:sldId id="356" r:id="rId12"/>
    <p:sldId id="359" r:id="rId13"/>
    <p:sldId id="358" r:id="rId14"/>
    <p:sldId id="360" r:id="rId15"/>
    <p:sldId id="362" r:id="rId16"/>
    <p:sldId id="363" r:id="rId17"/>
    <p:sldId id="364" r:id="rId18"/>
    <p:sldId id="361" r:id="rId19"/>
    <p:sldId id="365" r:id="rId20"/>
    <p:sldId id="368" r:id="rId21"/>
    <p:sldId id="372" r:id="rId22"/>
    <p:sldId id="374" r:id="rId23"/>
    <p:sldId id="380" r:id="rId24"/>
    <p:sldId id="27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FF3300"/>
    <a:srgbClr val="FFFF99"/>
    <a:srgbClr val="FFFF66"/>
    <a:srgbClr val="EBF680"/>
    <a:srgbClr val="CC00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88953" autoAdjust="0"/>
  </p:normalViewPr>
  <p:slideViewPr>
    <p:cSldViewPr snapToGrid="0">
      <p:cViewPr varScale="1">
        <p:scale>
          <a:sx n="24" d="100"/>
          <a:sy n="24" d="100"/>
        </p:scale>
        <p:origin x="58" y="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3E107C-ACFA-4D47-B90E-29D36B367AF9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7F7A57D3-54F8-49C2-8057-84A0206AD830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uk-UA" sz="3200" b="1" dirty="0"/>
            <a:t>Для оновлення освітніх стандартів закладів освіти</a:t>
          </a:r>
          <a:endParaRPr lang="uk-UA" sz="3200" dirty="0"/>
        </a:p>
      </dgm:t>
    </dgm:pt>
    <dgm:pt modelId="{19862FEC-36CA-4D25-AF70-AEC8AD7E9EA6}" type="parTrans" cxnId="{A103081F-B002-4BF3-A1EA-6F8F475E7A5B}">
      <dgm:prSet/>
      <dgm:spPr/>
      <dgm:t>
        <a:bodyPr/>
        <a:lstStyle/>
        <a:p>
          <a:endParaRPr lang="uk-UA"/>
        </a:p>
      </dgm:t>
    </dgm:pt>
    <dgm:pt modelId="{C2E9EA03-1A0D-41DE-8114-9E71189B6F4C}" type="sibTrans" cxnId="{A103081F-B002-4BF3-A1EA-6F8F475E7A5B}">
      <dgm:prSet/>
      <dgm:spPr/>
      <dgm:t>
        <a:bodyPr/>
        <a:lstStyle/>
        <a:p>
          <a:endParaRPr lang="uk-UA"/>
        </a:p>
      </dgm:t>
    </dgm:pt>
    <dgm:pt modelId="{4BADE2AD-095F-4981-8A03-25C72E285614}" type="pres">
      <dgm:prSet presAssocID="{0E3E107C-ACFA-4D47-B90E-29D36B367AF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6E7F83D-BB95-467A-A4CE-1410106C00F5}" type="pres">
      <dgm:prSet presAssocID="{7F7A57D3-54F8-49C2-8057-84A0206AD830}" presName="hierRoot1" presStyleCnt="0">
        <dgm:presLayoutVars>
          <dgm:hierBranch val="init"/>
        </dgm:presLayoutVars>
      </dgm:prSet>
      <dgm:spPr/>
    </dgm:pt>
    <dgm:pt modelId="{D923CA55-19A8-4BE5-AB1C-0DF3651BCEA5}" type="pres">
      <dgm:prSet presAssocID="{7F7A57D3-54F8-49C2-8057-84A0206AD830}" presName="rootComposite1" presStyleCnt="0"/>
      <dgm:spPr/>
    </dgm:pt>
    <dgm:pt modelId="{472C0AF0-C503-4589-9BDE-D1B29A1C91E0}" type="pres">
      <dgm:prSet presAssocID="{7F7A57D3-54F8-49C2-8057-84A0206AD830}" presName="rootText1" presStyleLbl="node0" presStyleIdx="0" presStyleCnt="1" custScaleX="119243" custScaleY="359291" custLinFactNeighborX="5654">
        <dgm:presLayoutVars>
          <dgm:chPref val="3"/>
        </dgm:presLayoutVars>
      </dgm:prSet>
      <dgm:spPr/>
    </dgm:pt>
    <dgm:pt modelId="{9F1670F8-AA7D-4E04-AC27-12202B3CBFCD}" type="pres">
      <dgm:prSet presAssocID="{7F7A57D3-54F8-49C2-8057-84A0206AD830}" presName="rootConnector1" presStyleLbl="node1" presStyleIdx="0" presStyleCnt="0"/>
      <dgm:spPr/>
    </dgm:pt>
    <dgm:pt modelId="{D9DDE0A3-0B99-4416-BF23-81BC89E9E119}" type="pres">
      <dgm:prSet presAssocID="{7F7A57D3-54F8-49C2-8057-84A0206AD830}" presName="hierChild2" presStyleCnt="0"/>
      <dgm:spPr/>
    </dgm:pt>
    <dgm:pt modelId="{21232123-B568-4822-A110-3DE5F8D52DEC}" type="pres">
      <dgm:prSet presAssocID="{7F7A57D3-54F8-49C2-8057-84A0206AD830}" presName="hierChild3" presStyleCnt="0"/>
      <dgm:spPr/>
    </dgm:pt>
  </dgm:ptLst>
  <dgm:cxnLst>
    <dgm:cxn modelId="{A103081F-B002-4BF3-A1EA-6F8F475E7A5B}" srcId="{0E3E107C-ACFA-4D47-B90E-29D36B367AF9}" destId="{7F7A57D3-54F8-49C2-8057-84A0206AD830}" srcOrd="0" destOrd="0" parTransId="{19862FEC-36CA-4D25-AF70-AEC8AD7E9EA6}" sibTransId="{C2E9EA03-1A0D-41DE-8114-9E71189B6F4C}"/>
    <dgm:cxn modelId="{CB730126-89B2-4FAB-ABCA-BFF4F89C4A53}" type="presOf" srcId="{7F7A57D3-54F8-49C2-8057-84A0206AD830}" destId="{472C0AF0-C503-4589-9BDE-D1B29A1C91E0}" srcOrd="0" destOrd="0" presId="urn:microsoft.com/office/officeart/2005/8/layout/orgChart1"/>
    <dgm:cxn modelId="{2CBCAD6B-14D4-491A-A413-969600A29F12}" type="presOf" srcId="{7F7A57D3-54F8-49C2-8057-84A0206AD830}" destId="{9F1670F8-AA7D-4E04-AC27-12202B3CBFCD}" srcOrd="1" destOrd="0" presId="urn:microsoft.com/office/officeart/2005/8/layout/orgChart1"/>
    <dgm:cxn modelId="{A4EEE69C-5B0E-4B66-B38C-F4C92C3131B0}" type="presOf" srcId="{0E3E107C-ACFA-4D47-B90E-29D36B367AF9}" destId="{4BADE2AD-095F-4981-8A03-25C72E285614}" srcOrd="0" destOrd="0" presId="urn:microsoft.com/office/officeart/2005/8/layout/orgChart1"/>
    <dgm:cxn modelId="{829172A4-833B-4EF2-8BB4-3835220C6C70}" type="presParOf" srcId="{4BADE2AD-095F-4981-8A03-25C72E285614}" destId="{26E7F83D-BB95-467A-A4CE-1410106C00F5}" srcOrd="0" destOrd="0" presId="urn:microsoft.com/office/officeart/2005/8/layout/orgChart1"/>
    <dgm:cxn modelId="{58EBB25E-5DD2-42E0-B52A-F9422E24D6D6}" type="presParOf" srcId="{26E7F83D-BB95-467A-A4CE-1410106C00F5}" destId="{D923CA55-19A8-4BE5-AB1C-0DF3651BCEA5}" srcOrd="0" destOrd="0" presId="urn:microsoft.com/office/officeart/2005/8/layout/orgChart1"/>
    <dgm:cxn modelId="{57259CB2-E01A-493E-9591-B4C9F06ADCA4}" type="presParOf" srcId="{D923CA55-19A8-4BE5-AB1C-0DF3651BCEA5}" destId="{472C0AF0-C503-4589-9BDE-D1B29A1C91E0}" srcOrd="0" destOrd="0" presId="urn:microsoft.com/office/officeart/2005/8/layout/orgChart1"/>
    <dgm:cxn modelId="{B39CE75A-36CD-47F1-8917-F619E956449D}" type="presParOf" srcId="{D923CA55-19A8-4BE5-AB1C-0DF3651BCEA5}" destId="{9F1670F8-AA7D-4E04-AC27-12202B3CBFCD}" srcOrd="1" destOrd="0" presId="urn:microsoft.com/office/officeart/2005/8/layout/orgChart1"/>
    <dgm:cxn modelId="{5D0CC3BF-2733-40CA-A156-799835891A1A}" type="presParOf" srcId="{26E7F83D-BB95-467A-A4CE-1410106C00F5}" destId="{D9DDE0A3-0B99-4416-BF23-81BC89E9E119}" srcOrd="1" destOrd="0" presId="urn:microsoft.com/office/officeart/2005/8/layout/orgChart1"/>
    <dgm:cxn modelId="{79291E38-93F7-414B-9604-8A58E77E8FED}" type="presParOf" srcId="{26E7F83D-BB95-467A-A4CE-1410106C00F5}" destId="{21232123-B568-4822-A110-3DE5F8D52DE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450805-28E5-4B5D-8A4A-476A5C48218A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9BE034E4-6A52-4C7C-A592-1AA080E86F1A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uk-UA" sz="3200" b="1" dirty="0"/>
            <a:t>Для підвищення якості освіти</a:t>
          </a:r>
          <a:endParaRPr lang="uk-UA" sz="3200" dirty="0"/>
        </a:p>
      </dgm:t>
    </dgm:pt>
    <dgm:pt modelId="{9224E4B2-7049-4A14-ACFF-48E27B95A7E8}" type="parTrans" cxnId="{395B98E2-BBDD-4336-8DD6-D5C4D60400F4}">
      <dgm:prSet/>
      <dgm:spPr/>
      <dgm:t>
        <a:bodyPr/>
        <a:lstStyle/>
        <a:p>
          <a:endParaRPr lang="uk-UA"/>
        </a:p>
      </dgm:t>
    </dgm:pt>
    <dgm:pt modelId="{C56C2D9D-0349-4158-9A01-14D8F30B7948}" type="sibTrans" cxnId="{395B98E2-BBDD-4336-8DD6-D5C4D60400F4}">
      <dgm:prSet/>
      <dgm:spPr/>
      <dgm:t>
        <a:bodyPr/>
        <a:lstStyle/>
        <a:p>
          <a:endParaRPr lang="uk-UA"/>
        </a:p>
      </dgm:t>
    </dgm:pt>
    <dgm:pt modelId="{7156BC91-9C29-446E-8B27-FDA6057C6D8D}" type="pres">
      <dgm:prSet presAssocID="{50450805-28E5-4B5D-8A4A-476A5C48218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186CCA1-0476-49DA-A14F-4AE9637AF2E7}" type="pres">
      <dgm:prSet presAssocID="{9BE034E4-6A52-4C7C-A592-1AA080E86F1A}" presName="hierRoot1" presStyleCnt="0">
        <dgm:presLayoutVars>
          <dgm:hierBranch val="init"/>
        </dgm:presLayoutVars>
      </dgm:prSet>
      <dgm:spPr/>
    </dgm:pt>
    <dgm:pt modelId="{B8617592-A6BE-4F2B-A3FE-ADDAC0DAD130}" type="pres">
      <dgm:prSet presAssocID="{9BE034E4-6A52-4C7C-A592-1AA080E86F1A}" presName="rootComposite1" presStyleCnt="0"/>
      <dgm:spPr/>
    </dgm:pt>
    <dgm:pt modelId="{52C2D285-D2D2-4FA1-B655-0BF94DE1C097}" type="pres">
      <dgm:prSet presAssocID="{9BE034E4-6A52-4C7C-A592-1AA080E86F1A}" presName="rootText1" presStyleLbl="node0" presStyleIdx="0" presStyleCnt="1" custScaleX="79517" custScaleY="263794" custLinFactNeighborX="-1623" custLinFactNeighborY="-15106">
        <dgm:presLayoutVars>
          <dgm:chPref val="3"/>
        </dgm:presLayoutVars>
      </dgm:prSet>
      <dgm:spPr/>
    </dgm:pt>
    <dgm:pt modelId="{967C21C5-BB61-4A0E-BC65-B9C9C76AA5E5}" type="pres">
      <dgm:prSet presAssocID="{9BE034E4-6A52-4C7C-A592-1AA080E86F1A}" presName="rootConnector1" presStyleLbl="node1" presStyleIdx="0" presStyleCnt="0"/>
      <dgm:spPr/>
    </dgm:pt>
    <dgm:pt modelId="{810CE0FD-1911-4B62-848B-324915558AA8}" type="pres">
      <dgm:prSet presAssocID="{9BE034E4-6A52-4C7C-A592-1AA080E86F1A}" presName="hierChild2" presStyleCnt="0"/>
      <dgm:spPr/>
    </dgm:pt>
    <dgm:pt modelId="{8FA2779A-3A16-46FB-A59B-EE04E4390F03}" type="pres">
      <dgm:prSet presAssocID="{9BE034E4-6A52-4C7C-A592-1AA080E86F1A}" presName="hierChild3" presStyleCnt="0"/>
      <dgm:spPr/>
    </dgm:pt>
  </dgm:ptLst>
  <dgm:cxnLst>
    <dgm:cxn modelId="{4F503B67-3DB5-4E62-94E1-7368771B8CE0}" type="presOf" srcId="{50450805-28E5-4B5D-8A4A-476A5C48218A}" destId="{7156BC91-9C29-446E-8B27-FDA6057C6D8D}" srcOrd="0" destOrd="0" presId="urn:microsoft.com/office/officeart/2005/8/layout/orgChart1"/>
    <dgm:cxn modelId="{7B4FDE58-E6EB-45B2-B8A6-0F70214C6B6C}" type="presOf" srcId="{9BE034E4-6A52-4C7C-A592-1AA080E86F1A}" destId="{52C2D285-D2D2-4FA1-B655-0BF94DE1C097}" srcOrd="0" destOrd="0" presId="urn:microsoft.com/office/officeart/2005/8/layout/orgChart1"/>
    <dgm:cxn modelId="{395B98E2-BBDD-4336-8DD6-D5C4D60400F4}" srcId="{50450805-28E5-4B5D-8A4A-476A5C48218A}" destId="{9BE034E4-6A52-4C7C-A592-1AA080E86F1A}" srcOrd="0" destOrd="0" parTransId="{9224E4B2-7049-4A14-ACFF-48E27B95A7E8}" sibTransId="{C56C2D9D-0349-4158-9A01-14D8F30B7948}"/>
    <dgm:cxn modelId="{AB704FF6-B415-45AC-9AC7-9CCD21B813A0}" type="presOf" srcId="{9BE034E4-6A52-4C7C-A592-1AA080E86F1A}" destId="{967C21C5-BB61-4A0E-BC65-B9C9C76AA5E5}" srcOrd="1" destOrd="0" presId="urn:microsoft.com/office/officeart/2005/8/layout/orgChart1"/>
    <dgm:cxn modelId="{CA7752E1-468C-4F1C-887B-D2FD2C9464EC}" type="presParOf" srcId="{7156BC91-9C29-446E-8B27-FDA6057C6D8D}" destId="{A186CCA1-0476-49DA-A14F-4AE9637AF2E7}" srcOrd="0" destOrd="0" presId="urn:microsoft.com/office/officeart/2005/8/layout/orgChart1"/>
    <dgm:cxn modelId="{73984A2A-9FFD-4F19-B09B-CBDEC82C13C8}" type="presParOf" srcId="{A186CCA1-0476-49DA-A14F-4AE9637AF2E7}" destId="{B8617592-A6BE-4F2B-A3FE-ADDAC0DAD130}" srcOrd="0" destOrd="0" presId="urn:microsoft.com/office/officeart/2005/8/layout/orgChart1"/>
    <dgm:cxn modelId="{1947DAE5-1C78-4C32-BFC8-48D435E9B094}" type="presParOf" srcId="{B8617592-A6BE-4F2B-A3FE-ADDAC0DAD130}" destId="{52C2D285-D2D2-4FA1-B655-0BF94DE1C097}" srcOrd="0" destOrd="0" presId="urn:microsoft.com/office/officeart/2005/8/layout/orgChart1"/>
    <dgm:cxn modelId="{A7FCCC09-39AC-40C7-8B8E-E82FBD25EBD8}" type="presParOf" srcId="{B8617592-A6BE-4F2B-A3FE-ADDAC0DAD130}" destId="{967C21C5-BB61-4A0E-BC65-B9C9C76AA5E5}" srcOrd="1" destOrd="0" presId="urn:microsoft.com/office/officeart/2005/8/layout/orgChart1"/>
    <dgm:cxn modelId="{9A9CC998-9D5C-41AD-972D-AB371939C9E5}" type="presParOf" srcId="{A186CCA1-0476-49DA-A14F-4AE9637AF2E7}" destId="{810CE0FD-1911-4B62-848B-324915558AA8}" srcOrd="1" destOrd="0" presId="urn:microsoft.com/office/officeart/2005/8/layout/orgChart1"/>
    <dgm:cxn modelId="{6DA71664-4350-4A8B-8127-D8BBAFF3C4F5}" type="presParOf" srcId="{A186CCA1-0476-49DA-A14F-4AE9637AF2E7}" destId="{8FA2779A-3A16-46FB-A59B-EE04E4390F0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DB5C54-FEE5-413F-97CD-E5B3A381AE03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4B827257-EFE7-4F78-BA66-B5DB8982F405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uk-UA" sz="3200" b="1" dirty="0"/>
            <a:t>Для </a:t>
          </a:r>
        </a:p>
        <a:p>
          <a:r>
            <a:rPr lang="uk-UA" sz="3200" b="1" dirty="0"/>
            <a:t>розробки програм і планування підвищення кваліфікації</a:t>
          </a:r>
          <a:endParaRPr lang="uk-UA" sz="3200" dirty="0"/>
        </a:p>
      </dgm:t>
    </dgm:pt>
    <dgm:pt modelId="{EBC08F58-7DEC-43ED-AE55-DDF88AB0F853}" type="parTrans" cxnId="{F11A3231-3816-4E49-BAC1-776C4FB9CADF}">
      <dgm:prSet/>
      <dgm:spPr/>
      <dgm:t>
        <a:bodyPr/>
        <a:lstStyle/>
        <a:p>
          <a:endParaRPr lang="uk-UA"/>
        </a:p>
      </dgm:t>
    </dgm:pt>
    <dgm:pt modelId="{C1A1D674-2176-467F-A3AC-8756CB2AADEB}" type="sibTrans" cxnId="{F11A3231-3816-4E49-BAC1-776C4FB9CADF}">
      <dgm:prSet/>
      <dgm:spPr/>
      <dgm:t>
        <a:bodyPr/>
        <a:lstStyle/>
        <a:p>
          <a:endParaRPr lang="uk-UA"/>
        </a:p>
      </dgm:t>
    </dgm:pt>
    <dgm:pt modelId="{3E1BDC7D-0507-4CDE-AAA4-4DB8B94AB957}" type="pres">
      <dgm:prSet presAssocID="{3DDB5C54-FEE5-413F-97CD-E5B3A381AE0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6F1951F-50F7-457B-A03B-1B21977BB87E}" type="pres">
      <dgm:prSet presAssocID="{4B827257-EFE7-4F78-BA66-B5DB8982F405}" presName="hierRoot1" presStyleCnt="0">
        <dgm:presLayoutVars>
          <dgm:hierBranch val="init"/>
        </dgm:presLayoutVars>
      </dgm:prSet>
      <dgm:spPr/>
    </dgm:pt>
    <dgm:pt modelId="{3F2301E6-1AD7-46F4-BEE9-37C625BBEB06}" type="pres">
      <dgm:prSet presAssocID="{4B827257-EFE7-4F78-BA66-B5DB8982F405}" presName="rootComposite1" presStyleCnt="0"/>
      <dgm:spPr/>
    </dgm:pt>
    <dgm:pt modelId="{B84B8351-53DB-4FB8-8DE9-AABAD78A28CB}" type="pres">
      <dgm:prSet presAssocID="{4B827257-EFE7-4F78-BA66-B5DB8982F405}" presName="rootText1" presStyleLbl="node0" presStyleIdx="0" presStyleCnt="1" custScaleX="181641" custScaleY="532989" custLinFactNeighborX="-19310" custLinFactNeighborY="51855">
        <dgm:presLayoutVars>
          <dgm:chPref val="3"/>
        </dgm:presLayoutVars>
      </dgm:prSet>
      <dgm:spPr/>
    </dgm:pt>
    <dgm:pt modelId="{96CE4157-B734-45BF-9472-9A0C01F2232F}" type="pres">
      <dgm:prSet presAssocID="{4B827257-EFE7-4F78-BA66-B5DB8982F405}" presName="rootConnector1" presStyleLbl="node1" presStyleIdx="0" presStyleCnt="0"/>
      <dgm:spPr/>
    </dgm:pt>
    <dgm:pt modelId="{F230896C-5449-40F0-BE6F-0D0C5D75D217}" type="pres">
      <dgm:prSet presAssocID="{4B827257-EFE7-4F78-BA66-B5DB8982F405}" presName="hierChild2" presStyleCnt="0"/>
      <dgm:spPr/>
    </dgm:pt>
    <dgm:pt modelId="{90BDACD6-C738-4253-BA66-3D0B7E63AFD8}" type="pres">
      <dgm:prSet presAssocID="{4B827257-EFE7-4F78-BA66-B5DB8982F405}" presName="hierChild3" presStyleCnt="0"/>
      <dgm:spPr/>
    </dgm:pt>
  </dgm:ptLst>
  <dgm:cxnLst>
    <dgm:cxn modelId="{CF346F17-6EA2-4B39-AF13-C1FAF13C75C1}" type="presOf" srcId="{4B827257-EFE7-4F78-BA66-B5DB8982F405}" destId="{96CE4157-B734-45BF-9472-9A0C01F2232F}" srcOrd="1" destOrd="0" presId="urn:microsoft.com/office/officeart/2005/8/layout/orgChart1"/>
    <dgm:cxn modelId="{F11A3231-3816-4E49-BAC1-776C4FB9CADF}" srcId="{3DDB5C54-FEE5-413F-97CD-E5B3A381AE03}" destId="{4B827257-EFE7-4F78-BA66-B5DB8982F405}" srcOrd="0" destOrd="0" parTransId="{EBC08F58-7DEC-43ED-AE55-DDF88AB0F853}" sibTransId="{C1A1D674-2176-467F-A3AC-8756CB2AADEB}"/>
    <dgm:cxn modelId="{99ABCEA2-85C0-4D0D-B1AB-181B713C5062}" type="presOf" srcId="{3DDB5C54-FEE5-413F-97CD-E5B3A381AE03}" destId="{3E1BDC7D-0507-4CDE-AAA4-4DB8B94AB957}" srcOrd="0" destOrd="0" presId="urn:microsoft.com/office/officeart/2005/8/layout/orgChart1"/>
    <dgm:cxn modelId="{F81AC2C5-5726-42AB-AA6F-CD87F7E20215}" type="presOf" srcId="{4B827257-EFE7-4F78-BA66-B5DB8982F405}" destId="{B84B8351-53DB-4FB8-8DE9-AABAD78A28CB}" srcOrd="0" destOrd="0" presId="urn:microsoft.com/office/officeart/2005/8/layout/orgChart1"/>
    <dgm:cxn modelId="{21322746-D419-4CE1-BB06-9F5570386E75}" type="presParOf" srcId="{3E1BDC7D-0507-4CDE-AAA4-4DB8B94AB957}" destId="{06F1951F-50F7-457B-A03B-1B21977BB87E}" srcOrd="0" destOrd="0" presId="urn:microsoft.com/office/officeart/2005/8/layout/orgChart1"/>
    <dgm:cxn modelId="{C8A2BB6D-92F0-4F1B-B74E-E344CFF49766}" type="presParOf" srcId="{06F1951F-50F7-457B-A03B-1B21977BB87E}" destId="{3F2301E6-1AD7-46F4-BEE9-37C625BBEB06}" srcOrd="0" destOrd="0" presId="urn:microsoft.com/office/officeart/2005/8/layout/orgChart1"/>
    <dgm:cxn modelId="{D3E41209-1398-4763-84C1-8B043EBF7B35}" type="presParOf" srcId="{3F2301E6-1AD7-46F4-BEE9-37C625BBEB06}" destId="{B84B8351-53DB-4FB8-8DE9-AABAD78A28CB}" srcOrd="0" destOrd="0" presId="urn:microsoft.com/office/officeart/2005/8/layout/orgChart1"/>
    <dgm:cxn modelId="{EC808010-3B8B-4DA5-AE79-2D89D17CB4CA}" type="presParOf" srcId="{3F2301E6-1AD7-46F4-BEE9-37C625BBEB06}" destId="{96CE4157-B734-45BF-9472-9A0C01F2232F}" srcOrd="1" destOrd="0" presId="urn:microsoft.com/office/officeart/2005/8/layout/orgChart1"/>
    <dgm:cxn modelId="{76272652-5F44-4A13-99AB-2A210B59586D}" type="presParOf" srcId="{06F1951F-50F7-457B-A03B-1B21977BB87E}" destId="{F230896C-5449-40F0-BE6F-0D0C5D75D217}" srcOrd="1" destOrd="0" presId="urn:microsoft.com/office/officeart/2005/8/layout/orgChart1"/>
    <dgm:cxn modelId="{67C76C68-7477-4BFB-98F1-D22C53F80999}" type="presParOf" srcId="{06F1951F-50F7-457B-A03B-1B21977BB87E}" destId="{90BDACD6-C738-4253-BA66-3D0B7E63AFD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8C92AA-AD4C-4D16-8AC1-988FD2D054DB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D6B07950-AC33-41B4-B9C7-0623D0D9A4D7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uk-UA" sz="3200" b="1" dirty="0"/>
            <a:t>Для </a:t>
          </a:r>
          <a:r>
            <a:rPr lang="uk-UA" sz="3200" b="1" dirty="0" err="1"/>
            <a:t>самооцінювання</a:t>
          </a:r>
          <a:r>
            <a:rPr lang="uk-UA" sz="3200" b="1" dirty="0"/>
            <a:t> керівником професійної діяльності</a:t>
          </a:r>
          <a:endParaRPr lang="uk-UA" sz="3200" dirty="0"/>
        </a:p>
      </dgm:t>
    </dgm:pt>
    <dgm:pt modelId="{72B8D6F6-1D5F-4155-8EB7-A0B9622F2CAC}" type="parTrans" cxnId="{402E4F8A-1627-44DE-ABD9-6E18897E59BA}">
      <dgm:prSet/>
      <dgm:spPr/>
      <dgm:t>
        <a:bodyPr/>
        <a:lstStyle/>
        <a:p>
          <a:endParaRPr lang="uk-UA"/>
        </a:p>
      </dgm:t>
    </dgm:pt>
    <dgm:pt modelId="{714539E3-5E11-4578-8A25-B9EEAF219BC1}" type="sibTrans" cxnId="{402E4F8A-1627-44DE-ABD9-6E18897E59BA}">
      <dgm:prSet/>
      <dgm:spPr/>
      <dgm:t>
        <a:bodyPr/>
        <a:lstStyle/>
        <a:p>
          <a:endParaRPr lang="uk-UA"/>
        </a:p>
      </dgm:t>
    </dgm:pt>
    <dgm:pt modelId="{810F0C68-620F-4CEC-9846-335988210D74}" type="pres">
      <dgm:prSet presAssocID="{C88C92AA-AD4C-4D16-8AC1-988FD2D054D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0DDBD76-0B6C-4E64-8150-646BEB35ABF9}" type="pres">
      <dgm:prSet presAssocID="{D6B07950-AC33-41B4-B9C7-0623D0D9A4D7}" presName="hierRoot1" presStyleCnt="0">
        <dgm:presLayoutVars>
          <dgm:hierBranch val="init"/>
        </dgm:presLayoutVars>
      </dgm:prSet>
      <dgm:spPr/>
    </dgm:pt>
    <dgm:pt modelId="{4EFB87C0-5AF1-4062-BEF4-E50211D7D690}" type="pres">
      <dgm:prSet presAssocID="{D6B07950-AC33-41B4-B9C7-0623D0D9A4D7}" presName="rootComposite1" presStyleCnt="0"/>
      <dgm:spPr/>
    </dgm:pt>
    <dgm:pt modelId="{53EAA8B2-ED6A-4E5B-8DF1-E038F2C755CE}" type="pres">
      <dgm:prSet presAssocID="{D6B07950-AC33-41B4-B9C7-0623D0D9A4D7}" presName="rootText1" presStyleLbl="node0" presStyleIdx="0" presStyleCnt="1" custScaleX="91401" custScaleY="225219" custLinFactNeighborX="-14471" custLinFactNeighborY="156">
        <dgm:presLayoutVars>
          <dgm:chPref val="3"/>
        </dgm:presLayoutVars>
      </dgm:prSet>
      <dgm:spPr/>
    </dgm:pt>
    <dgm:pt modelId="{0D8269C7-C903-42B5-923B-5C18C8B98ABB}" type="pres">
      <dgm:prSet presAssocID="{D6B07950-AC33-41B4-B9C7-0623D0D9A4D7}" presName="rootConnector1" presStyleLbl="node1" presStyleIdx="0" presStyleCnt="0"/>
      <dgm:spPr/>
    </dgm:pt>
    <dgm:pt modelId="{6C3BA952-9D62-48E8-9B87-B867D80B0ABA}" type="pres">
      <dgm:prSet presAssocID="{D6B07950-AC33-41B4-B9C7-0623D0D9A4D7}" presName="hierChild2" presStyleCnt="0"/>
      <dgm:spPr/>
    </dgm:pt>
    <dgm:pt modelId="{B780E98E-63AB-44CA-8FE2-7F4C0FA49A45}" type="pres">
      <dgm:prSet presAssocID="{D6B07950-AC33-41B4-B9C7-0623D0D9A4D7}" presName="hierChild3" presStyleCnt="0"/>
      <dgm:spPr/>
    </dgm:pt>
  </dgm:ptLst>
  <dgm:cxnLst>
    <dgm:cxn modelId="{8EDBD63A-4043-474D-9E54-622FAEB75D41}" type="presOf" srcId="{C88C92AA-AD4C-4D16-8AC1-988FD2D054DB}" destId="{810F0C68-620F-4CEC-9846-335988210D74}" srcOrd="0" destOrd="0" presId="urn:microsoft.com/office/officeart/2005/8/layout/orgChart1"/>
    <dgm:cxn modelId="{1C2CBF72-BFB0-4707-9017-204FFA3F81D6}" type="presOf" srcId="{D6B07950-AC33-41B4-B9C7-0623D0D9A4D7}" destId="{0D8269C7-C903-42B5-923B-5C18C8B98ABB}" srcOrd="1" destOrd="0" presId="urn:microsoft.com/office/officeart/2005/8/layout/orgChart1"/>
    <dgm:cxn modelId="{402E4F8A-1627-44DE-ABD9-6E18897E59BA}" srcId="{C88C92AA-AD4C-4D16-8AC1-988FD2D054DB}" destId="{D6B07950-AC33-41B4-B9C7-0623D0D9A4D7}" srcOrd="0" destOrd="0" parTransId="{72B8D6F6-1D5F-4155-8EB7-A0B9622F2CAC}" sibTransId="{714539E3-5E11-4578-8A25-B9EEAF219BC1}"/>
    <dgm:cxn modelId="{25FBC0EC-E7E7-4B22-9F7A-808F3B8526F7}" type="presOf" srcId="{D6B07950-AC33-41B4-B9C7-0623D0D9A4D7}" destId="{53EAA8B2-ED6A-4E5B-8DF1-E038F2C755CE}" srcOrd="0" destOrd="0" presId="urn:microsoft.com/office/officeart/2005/8/layout/orgChart1"/>
    <dgm:cxn modelId="{D847EA89-DC4E-44E7-8733-09CADEBD52AB}" type="presParOf" srcId="{810F0C68-620F-4CEC-9846-335988210D74}" destId="{D0DDBD76-0B6C-4E64-8150-646BEB35ABF9}" srcOrd="0" destOrd="0" presId="urn:microsoft.com/office/officeart/2005/8/layout/orgChart1"/>
    <dgm:cxn modelId="{A9A41D7E-AD9E-49DD-B890-C0E41B654FF0}" type="presParOf" srcId="{D0DDBD76-0B6C-4E64-8150-646BEB35ABF9}" destId="{4EFB87C0-5AF1-4062-BEF4-E50211D7D690}" srcOrd="0" destOrd="0" presId="urn:microsoft.com/office/officeart/2005/8/layout/orgChart1"/>
    <dgm:cxn modelId="{F8BD5652-84EF-448C-B5AC-6B0AB4E83ED5}" type="presParOf" srcId="{4EFB87C0-5AF1-4062-BEF4-E50211D7D690}" destId="{53EAA8B2-ED6A-4E5B-8DF1-E038F2C755CE}" srcOrd="0" destOrd="0" presId="urn:microsoft.com/office/officeart/2005/8/layout/orgChart1"/>
    <dgm:cxn modelId="{57A29F39-9C85-4738-A2CD-7A3AE43E2474}" type="presParOf" srcId="{4EFB87C0-5AF1-4062-BEF4-E50211D7D690}" destId="{0D8269C7-C903-42B5-923B-5C18C8B98ABB}" srcOrd="1" destOrd="0" presId="urn:microsoft.com/office/officeart/2005/8/layout/orgChart1"/>
    <dgm:cxn modelId="{21B94839-785B-4E1C-B345-7AB3E0A70EBF}" type="presParOf" srcId="{D0DDBD76-0B6C-4E64-8150-646BEB35ABF9}" destId="{6C3BA952-9D62-48E8-9B87-B867D80B0ABA}" srcOrd="1" destOrd="0" presId="urn:microsoft.com/office/officeart/2005/8/layout/orgChart1"/>
    <dgm:cxn modelId="{A7BBBEC7-4F92-4E42-AF4C-80BA0BD570F1}" type="presParOf" srcId="{D0DDBD76-0B6C-4E64-8150-646BEB35ABF9}" destId="{B780E98E-63AB-44CA-8FE2-7F4C0FA49A4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2C0AF0-C503-4589-9BDE-D1B29A1C91E0}">
      <dsp:nvSpPr>
        <dsp:cNvPr id="0" name=""/>
        <dsp:cNvSpPr/>
      </dsp:nvSpPr>
      <dsp:spPr>
        <a:xfrm>
          <a:off x="1" y="15758"/>
          <a:ext cx="2624910" cy="3954557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kern="1200" dirty="0"/>
            <a:t>Для оновлення освітніх стандартів закладів освіти</a:t>
          </a:r>
          <a:endParaRPr lang="uk-UA" sz="3200" kern="1200" dirty="0"/>
        </a:p>
      </dsp:txBody>
      <dsp:txXfrm>
        <a:off x="1" y="15758"/>
        <a:ext cx="2624910" cy="39545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C2D285-D2D2-4FA1-B655-0BF94DE1C097}">
      <dsp:nvSpPr>
        <dsp:cNvPr id="0" name=""/>
        <dsp:cNvSpPr/>
      </dsp:nvSpPr>
      <dsp:spPr>
        <a:xfrm>
          <a:off x="21595" y="0"/>
          <a:ext cx="2401317" cy="3983130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kern="1200" dirty="0"/>
            <a:t>Для підвищення якості освіти</a:t>
          </a:r>
          <a:endParaRPr lang="uk-UA" sz="3200" kern="1200" dirty="0"/>
        </a:p>
      </dsp:txBody>
      <dsp:txXfrm>
        <a:off x="21595" y="0"/>
        <a:ext cx="2401317" cy="39831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4B8351-53DB-4FB8-8DE9-AABAD78A28CB}">
      <dsp:nvSpPr>
        <dsp:cNvPr id="0" name=""/>
        <dsp:cNvSpPr/>
      </dsp:nvSpPr>
      <dsp:spPr>
        <a:xfrm>
          <a:off x="0" y="1"/>
          <a:ext cx="2716882" cy="3986072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kern="1200" dirty="0"/>
            <a:t>Для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kern="1200" dirty="0"/>
            <a:t>розробки програм і планування підвищення кваліфікації</a:t>
          </a:r>
          <a:endParaRPr lang="uk-UA" sz="3200" kern="1200" dirty="0"/>
        </a:p>
      </dsp:txBody>
      <dsp:txXfrm>
        <a:off x="0" y="1"/>
        <a:ext cx="2716882" cy="39860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EAA8B2-ED6A-4E5B-8DF1-E038F2C755CE}">
      <dsp:nvSpPr>
        <dsp:cNvPr id="0" name=""/>
        <dsp:cNvSpPr/>
      </dsp:nvSpPr>
      <dsp:spPr>
        <a:xfrm>
          <a:off x="0" y="170691"/>
          <a:ext cx="3190047" cy="3930259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kern="1200" dirty="0"/>
            <a:t>Для </a:t>
          </a:r>
          <a:r>
            <a:rPr lang="uk-UA" sz="3200" b="1" kern="1200" dirty="0" err="1"/>
            <a:t>самооцінювання</a:t>
          </a:r>
          <a:r>
            <a:rPr lang="uk-UA" sz="3200" b="1" kern="1200" dirty="0"/>
            <a:t> керівником професійної діяльності</a:t>
          </a:r>
          <a:endParaRPr lang="uk-UA" sz="3200" kern="1200" dirty="0"/>
        </a:p>
      </dsp:txBody>
      <dsp:txXfrm>
        <a:off x="0" y="170691"/>
        <a:ext cx="3190047" cy="39302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47A7D-5536-435D-A88A-20D24F9E14FD}" type="datetimeFigureOut">
              <a:rPr lang="ru-RU" smtClean="0"/>
              <a:t>19.07.2025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687B2-D63D-4BB9-96F4-9551CEE8A83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243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687B2-D63D-4BB9-96F4-9551CEE8A83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980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687B2-D63D-4BB9-96F4-9551CEE8A83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005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687B2-D63D-4BB9-96F4-9551CEE8A83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454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687B2-D63D-4BB9-96F4-9551CEE8A83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263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687B2-D63D-4BB9-96F4-9551CEE8A83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155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687B2-D63D-4BB9-96F4-9551CEE8A83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385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687B2-D63D-4BB9-96F4-9551CEE8A83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058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687B2-D63D-4BB9-96F4-9551CEE8A83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228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687B2-D63D-4BB9-96F4-9551CEE8A83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67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509A250-FF31-4206-8172-F9D3106AACB1}" type="datetimeFigureOut">
              <a:rPr lang="en-US" smtClean="0"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40448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7/19/2025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34396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7/19/2025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68914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7/19/2025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‹№›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0134672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7/19/2025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15457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7/19/2025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46614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7/19/2025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81999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04702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65978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55171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24932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7/19/2025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79287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7/19/2025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56971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7/19/2025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02435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7/19/2025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25461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7/19/2025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39366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7/19/2025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21624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079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  <p:sldLayoutId id="2147483933" r:id="rId15"/>
    <p:sldLayoutId id="2147483934" r:id="rId16"/>
    <p:sldLayoutId id="2147483935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bystrovalibrary.blogspot.com/2017/10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96810" y="1795509"/>
            <a:ext cx="8495190" cy="3266982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Звіт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Директора</a:t>
            </a: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Малогорожаннівського</a:t>
            </a: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ЗЗСО І-ІІ </a:t>
            </a:r>
            <a:r>
              <a:rPr lang="ru-RU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ступенів</a:t>
            </a:r>
            <a:b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Заріцької</a:t>
            </a: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Ірини</a:t>
            </a: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Ярославівни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B0E448-C440-4BD2-A2D2-994754C44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75" y="128356"/>
            <a:ext cx="4044518" cy="404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07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4794"/>
            <a:ext cx="12050973" cy="3456579"/>
          </a:xfrm>
        </p:spPr>
        <p:txBody>
          <a:bodyPr/>
          <a:lstStyle/>
          <a:p>
            <a:r>
              <a:rPr lang="uk-UA" b="1" i="1" dirty="0">
                <a:solidFill>
                  <a:schemeClr val="bg1"/>
                </a:solidFill>
              </a:rPr>
              <a:t>                         СОЦІАЛЬНА</a:t>
            </a:r>
            <a:br>
              <a:rPr lang="uk-UA" sz="2400" b="1" dirty="0">
                <a:solidFill>
                  <a:schemeClr val="bg1"/>
                </a:solidFill>
              </a:rPr>
            </a:br>
            <a:r>
              <a:rPr lang="uk-UA" sz="2400" b="1" dirty="0">
                <a:solidFill>
                  <a:schemeClr val="bg1"/>
                </a:solidFill>
              </a:rPr>
              <a:t>	</a:t>
            </a:r>
            <a:r>
              <a:rPr lang="uk-UA" sz="2800" b="1" dirty="0">
                <a:solidFill>
                  <a:schemeClr val="bg1"/>
                </a:solidFill>
              </a:rPr>
              <a:t>- міжособистісні взаємодії;             - робота в команді;</a:t>
            </a:r>
            <a:br>
              <a:rPr lang="uk-UA" sz="2800" b="1" dirty="0">
                <a:solidFill>
                  <a:schemeClr val="bg1"/>
                </a:solidFill>
              </a:rPr>
            </a:br>
            <a:r>
              <a:rPr lang="uk-UA" sz="2800" b="1" dirty="0">
                <a:solidFill>
                  <a:schemeClr val="bg1"/>
                </a:solidFill>
              </a:rPr>
              <a:t>	- налагоджування соціальної         - співробітництво з</a:t>
            </a:r>
            <a:br>
              <a:rPr lang="uk-UA" sz="2800" b="1" dirty="0">
                <a:solidFill>
                  <a:schemeClr val="bg1"/>
                </a:solidFill>
              </a:rPr>
            </a:br>
            <a:r>
              <a:rPr lang="uk-UA" sz="2800" b="1" dirty="0">
                <a:solidFill>
                  <a:schemeClr val="bg1"/>
                </a:solidFill>
              </a:rPr>
              <a:t>	</a:t>
            </a: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взаємодії</a:t>
            </a:r>
            <a:r>
              <a:rPr lang="uk-UA" sz="2800" b="1" dirty="0">
                <a:solidFill>
                  <a:schemeClr val="bg1"/>
                </a:solidFill>
              </a:rPr>
              <a:t>;                                             колегами;</a:t>
            </a:r>
            <a:br>
              <a:rPr lang="uk-UA" sz="2800" b="1" dirty="0">
                <a:solidFill>
                  <a:schemeClr val="bg1"/>
                </a:solidFill>
              </a:rPr>
            </a:br>
            <a:r>
              <a:rPr lang="uk-UA" sz="2800" b="1" dirty="0">
                <a:solidFill>
                  <a:schemeClr val="bg1"/>
                </a:solidFill>
              </a:rPr>
              <a:t>	- попередження та </a:t>
            </a:r>
            <a:r>
              <a:rPr lang="uk-UA" sz="2800" b="1" dirty="0" err="1">
                <a:solidFill>
                  <a:schemeClr val="bg1"/>
                </a:solidFill>
              </a:rPr>
              <a:t>розв</a:t>
            </a:r>
            <a:r>
              <a:rPr lang="en-US" sz="2800" b="1" dirty="0">
                <a:solidFill>
                  <a:schemeClr val="bg1"/>
                </a:solidFill>
              </a:rPr>
              <a:t>’</a:t>
            </a:r>
            <a:r>
              <a:rPr lang="uk-UA" sz="2800" b="1" dirty="0" err="1">
                <a:solidFill>
                  <a:schemeClr val="bg1"/>
                </a:solidFill>
              </a:rPr>
              <a:t>язання</a:t>
            </a:r>
            <a:br>
              <a:rPr lang="uk-UA" sz="2800" b="1" dirty="0">
                <a:solidFill>
                  <a:schemeClr val="bg1"/>
                </a:solidFill>
              </a:rPr>
            </a:br>
            <a:r>
              <a:rPr lang="uk-UA" sz="2800" b="1" dirty="0">
                <a:solidFill>
                  <a:schemeClr val="bg1"/>
                </a:solidFill>
              </a:rPr>
              <a:t> 	конфліктів</a:t>
            </a:r>
            <a:endParaRPr lang="uk-UA" sz="44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646AED-3BCD-4344-A21A-E093BF6315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2" t="25422" r="-2422" b="34477"/>
          <a:stretch/>
        </p:blipFill>
        <p:spPr>
          <a:xfrm>
            <a:off x="5725852" y="3464511"/>
            <a:ext cx="3089796" cy="27534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CA0FB1-E14D-4544-AFEE-7D83ADBBCF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304" b="17558"/>
          <a:stretch/>
        </p:blipFill>
        <p:spPr>
          <a:xfrm>
            <a:off x="9110067" y="2587534"/>
            <a:ext cx="2787514" cy="390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56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54" y="1197272"/>
            <a:ext cx="5459106" cy="3761029"/>
          </a:xfrm>
        </p:spPr>
        <p:txBody>
          <a:bodyPr>
            <a:normAutofit fontScale="90000"/>
          </a:bodyPr>
          <a:lstStyle/>
          <a:p>
            <a:r>
              <a:rPr lang="uk-UA" b="1" i="1" dirty="0">
                <a:solidFill>
                  <a:schemeClr val="bg1"/>
                </a:solidFill>
              </a:rPr>
              <a:t>          </a:t>
            </a:r>
            <a:r>
              <a:rPr lang="uk-UA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КУЛЬТУРНА</a:t>
            </a:r>
            <a:br>
              <a:rPr lang="uk-UA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здатність виявляти повагу та цінувати українську національну культуру</a:t>
            </a:r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здатність до вираження національної культурної ідентичності, творчого самовираження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DDA5B1-A940-496A-8135-37D14BD32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97272"/>
            <a:ext cx="5829442" cy="437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5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4603" y="388586"/>
            <a:ext cx="5166804" cy="608082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uk-UA" b="1" i="1" dirty="0">
                <a:solidFill>
                  <a:schemeClr val="bg1"/>
                </a:solidFill>
              </a:rPr>
              <a:t>                             </a:t>
            </a:r>
            <a:r>
              <a:rPr lang="uk-UA" b="1" i="1" dirty="0"/>
              <a:t>КОГНІТИВНА</a:t>
            </a:r>
            <a:br>
              <a:rPr lang="uk-UA" b="1" i="1" dirty="0"/>
            </a:br>
            <a:r>
              <a:rPr lang="uk-UA" sz="3200" b="1" dirty="0"/>
              <a:t>- </a:t>
            </a:r>
            <a:r>
              <a:rPr lang="uk-UA" sz="2800" b="1" dirty="0"/>
              <a:t>усвідомлює свої професійні можливості;</a:t>
            </a:r>
            <a:br>
              <a:rPr lang="uk-UA" sz="2800" b="1" dirty="0"/>
            </a:br>
            <a:br>
              <a:rPr lang="uk-UA" sz="2800" b="1" dirty="0"/>
            </a:br>
            <a:r>
              <a:rPr lang="uk-UA" sz="2800" b="1" dirty="0"/>
              <a:t> - діє на основі етичних міркувань, доброчесності;</a:t>
            </a:r>
            <a:br>
              <a:rPr lang="uk-UA" sz="2800" b="1" dirty="0"/>
            </a:br>
            <a:br>
              <a:rPr lang="uk-UA" sz="2800" b="1" dirty="0"/>
            </a:br>
            <a:r>
              <a:rPr lang="uk-UA" sz="2800" b="1" dirty="0"/>
              <a:t>-проявляє толерантність та повагу;</a:t>
            </a:r>
            <a:br>
              <a:rPr lang="uk-UA" sz="2800" b="1" dirty="0"/>
            </a:br>
            <a:br>
              <a:rPr lang="uk-UA" sz="2800" b="1" dirty="0"/>
            </a:br>
            <a:r>
              <a:rPr lang="uk-UA" sz="2800" b="1" dirty="0"/>
              <a:t>-бачення комплексного розвитку подій.</a:t>
            </a:r>
            <a:br>
              <a:rPr lang="uk-UA" sz="3200" b="1" dirty="0">
                <a:solidFill>
                  <a:schemeClr val="bg1"/>
                </a:solidFill>
              </a:rPr>
            </a:b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C3C20D-7914-4DDC-9DDB-7729E2243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411" y="142043"/>
            <a:ext cx="2541973" cy="22016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879DFA-ACCA-4A68-A2AB-89261F03D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4202" y="0"/>
            <a:ext cx="3089428" cy="3429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2FEDCC-317E-47BE-A1B7-9B997692A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912" y="3596218"/>
            <a:ext cx="4465469" cy="292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78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1669" y="-62144"/>
            <a:ext cx="7425227" cy="4392382"/>
          </a:xfrm>
        </p:spPr>
        <p:txBody>
          <a:bodyPr/>
          <a:lstStyle/>
          <a:p>
            <a:r>
              <a:rPr lang="uk-UA" b="1" i="1" dirty="0">
                <a:solidFill>
                  <a:schemeClr val="bg1"/>
                </a:solidFill>
              </a:rPr>
              <a:t>      ПІДПРИЄМНИЦЬКА</a:t>
            </a:r>
            <a:br>
              <a:rPr lang="uk-UA" b="1" dirty="0">
                <a:solidFill>
                  <a:schemeClr val="bg1"/>
                </a:solidFill>
              </a:rPr>
            </a:br>
            <a:r>
              <a:rPr lang="uk-UA" sz="3600" b="1" dirty="0">
                <a:solidFill>
                  <a:schemeClr val="bg1"/>
                </a:solidFill>
              </a:rPr>
              <a:t>- приймає ефективні рішення та несе за них відповідальність;</a:t>
            </a:r>
            <a:br>
              <a:rPr lang="uk-UA" sz="3600" b="1" dirty="0">
                <a:solidFill>
                  <a:schemeClr val="bg1"/>
                </a:solidFill>
              </a:rPr>
            </a:br>
            <a:r>
              <a:rPr lang="uk-UA" sz="3600" b="1" dirty="0">
                <a:solidFill>
                  <a:schemeClr val="bg1"/>
                </a:solidFill>
              </a:rPr>
              <a:t>- надихає, уміє вести за собою;</a:t>
            </a:r>
            <a:br>
              <a:rPr lang="uk-UA" sz="3600" b="1" dirty="0">
                <a:solidFill>
                  <a:schemeClr val="bg1"/>
                </a:solidFill>
              </a:rPr>
            </a:br>
            <a:r>
              <a:rPr lang="uk-UA" sz="3600" b="1" dirty="0">
                <a:solidFill>
                  <a:schemeClr val="bg1"/>
                </a:solidFill>
              </a:rPr>
              <a:t>- здатність до генерування нових ідей, виявлення та </a:t>
            </a:r>
            <a:r>
              <a:rPr lang="uk-UA" sz="3600" b="1" dirty="0" err="1">
                <a:solidFill>
                  <a:schemeClr val="bg1"/>
                </a:solidFill>
              </a:rPr>
              <a:t>розв</a:t>
            </a:r>
            <a:r>
              <a:rPr lang="en-US" sz="3600" b="1" dirty="0">
                <a:solidFill>
                  <a:schemeClr val="bg1"/>
                </a:solidFill>
              </a:rPr>
              <a:t>’</a:t>
            </a:r>
            <a:r>
              <a:rPr lang="uk-UA" sz="3600" b="1" dirty="0" err="1">
                <a:solidFill>
                  <a:schemeClr val="bg1"/>
                </a:solidFill>
              </a:rPr>
              <a:t>язання</a:t>
            </a:r>
            <a:r>
              <a:rPr lang="uk-UA" sz="3600" b="1" dirty="0">
                <a:solidFill>
                  <a:schemeClr val="bg1"/>
                </a:solidFill>
              </a:rPr>
              <a:t> проблем.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79A650-E8C0-4FC1-AD4C-C0BC228F1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329" y="-62144"/>
            <a:ext cx="3739488" cy="28114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15D62B-B540-4859-B107-8F844FB77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1672" y="2896340"/>
            <a:ext cx="2570328" cy="28677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F6D7D0-DF8C-4E6D-894D-49A0C4D8E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037" y="2705624"/>
            <a:ext cx="2352583" cy="21572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641EED-31FA-4080-AD34-BB2C74868F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9172" y="4563122"/>
            <a:ext cx="2485748" cy="229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47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7"/>
            <a:ext cx="10994904" cy="6159097"/>
          </a:xfrm>
        </p:spPr>
        <p:txBody>
          <a:bodyPr/>
          <a:lstStyle/>
          <a:p>
            <a:r>
              <a:rPr lang="uk-UA" sz="4000" b="1" dirty="0">
                <a:solidFill>
                  <a:schemeClr val="bg1"/>
                </a:solidFill>
              </a:rPr>
              <a:t>                      ТРУДОВА ФУНКЦІЯ</a:t>
            </a:r>
            <a:br>
              <a:rPr lang="uk-UA" sz="4000" b="1" dirty="0">
                <a:solidFill>
                  <a:schemeClr val="bg1"/>
                </a:solidFill>
              </a:rPr>
            </a:br>
            <a:br>
              <a:rPr lang="uk-UA" sz="4000" dirty="0">
                <a:solidFill>
                  <a:schemeClr val="bg1"/>
                </a:solidFill>
              </a:rPr>
            </a:br>
            <a:r>
              <a:rPr lang="uk-UA" sz="3200" b="1" dirty="0">
                <a:solidFill>
                  <a:schemeClr val="bg1"/>
                </a:solidFill>
              </a:rPr>
              <a:t>       </a:t>
            </a:r>
            <a:br>
              <a:rPr lang="uk-UA" sz="3200" b="1" dirty="0">
                <a:solidFill>
                  <a:schemeClr val="bg1"/>
                </a:solidFill>
              </a:rPr>
            </a:br>
            <a:br>
              <a:rPr lang="uk-UA" sz="3200" b="1" dirty="0">
                <a:solidFill>
                  <a:schemeClr val="bg1"/>
                </a:solidFill>
              </a:rPr>
            </a:br>
            <a:br>
              <a:rPr lang="uk-UA" sz="3200" b="1" dirty="0">
                <a:solidFill>
                  <a:schemeClr val="bg1"/>
                </a:solidFill>
              </a:rPr>
            </a:br>
            <a:br>
              <a:rPr lang="uk-UA" sz="3200" dirty="0">
                <a:solidFill>
                  <a:schemeClr val="bg1"/>
                </a:solidFill>
              </a:rPr>
            </a:b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3" name="Двойная волна 2"/>
          <p:cNvSpPr/>
          <p:nvPr/>
        </p:nvSpPr>
        <p:spPr>
          <a:xfrm>
            <a:off x="384210" y="246187"/>
            <a:ext cx="9305702" cy="3720372"/>
          </a:xfrm>
          <a:prstGeom prst="doubleWave">
            <a:avLst>
              <a:gd name="adj1" fmla="val 6250"/>
              <a:gd name="adj2" fmla="val 1212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Трудові функції керівника закладу освіти:</a:t>
            </a:r>
          </a:p>
          <a:p>
            <a:r>
              <a:rPr lang="uk-UA" dirty="0"/>
              <a:t>-забезпечення стратегічного управління розвитком закладу освіти;</a:t>
            </a:r>
          </a:p>
          <a:p>
            <a:r>
              <a:rPr lang="uk-UA" dirty="0"/>
              <a:t>-забезпечення управління якістю освітньої діяльності;</a:t>
            </a:r>
          </a:p>
          <a:p>
            <a:r>
              <a:rPr lang="uk-UA" dirty="0"/>
              <a:t>-забезпечення партнерської та мережевої взаємодії;</a:t>
            </a:r>
          </a:p>
          <a:p>
            <a:r>
              <a:rPr lang="uk-UA" dirty="0"/>
              <a:t>-організація безпечного і здорового освітнього середовища;</a:t>
            </a:r>
          </a:p>
          <a:p>
            <a:r>
              <a:rPr lang="uk-UA" dirty="0"/>
              <a:t>-забезпечення власного безперервного професійного розвитку.</a:t>
            </a:r>
          </a:p>
          <a:p>
            <a:pPr algn="ctr"/>
            <a:endParaRPr lang="uk-UA" dirty="0"/>
          </a:p>
        </p:txBody>
      </p:sp>
      <p:sp>
        <p:nvSpPr>
          <p:cNvPr id="4" name="Двойная волна 3"/>
          <p:cNvSpPr/>
          <p:nvPr/>
        </p:nvSpPr>
        <p:spPr>
          <a:xfrm>
            <a:off x="3233994" y="4012163"/>
            <a:ext cx="8407021" cy="2800232"/>
          </a:xfrm>
          <a:prstGeom prst="doubleWav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uk-UA" b="1" dirty="0">
                <a:solidFill>
                  <a:schemeClr val="bg1"/>
                </a:solidFill>
              </a:rPr>
            </a:br>
            <a:r>
              <a:rPr lang="uk-UA" b="1" dirty="0">
                <a:solidFill>
                  <a:schemeClr val="bg1"/>
                </a:solidFill>
              </a:rPr>
              <a:t>    Кожна трудова функція включає певний перелік професійних </a:t>
            </a:r>
            <a:r>
              <a:rPr lang="uk-UA" b="1" dirty="0" err="1">
                <a:solidFill>
                  <a:schemeClr val="bg1"/>
                </a:solidFill>
              </a:rPr>
              <a:t>компетентностей</a:t>
            </a:r>
            <a:r>
              <a:rPr lang="uk-UA" b="1" dirty="0">
                <a:solidFill>
                  <a:schemeClr val="bg1"/>
                </a:solidFill>
              </a:rPr>
              <a:t>, які в свою чергу складаються з відповідних знань, умінь та навичок</a:t>
            </a:r>
            <a:r>
              <a:rPr lang="uk-UA" dirty="0">
                <a:solidFill>
                  <a:schemeClr val="bg1"/>
                </a:solidFill>
              </a:rPr>
              <a:t>.</a:t>
            </a:r>
            <a:br>
              <a:rPr lang="uk-UA" dirty="0">
                <a:solidFill>
                  <a:schemeClr val="bg1"/>
                </a:solidFill>
              </a:rPr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82503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742" y="294457"/>
            <a:ext cx="6739427" cy="1400530"/>
          </a:xfrm>
        </p:spPr>
        <p:txBody>
          <a:bodyPr>
            <a:normAutofit fontScale="90000"/>
          </a:bodyPr>
          <a:lstStyle/>
          <a:p>
            <a:r>
              <a:rPr lang="uk-UA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br>
              <a:rPr lang="uk-UA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ФУНКЦІЯ А</a:t>
            </a:r>
            <a:br>
              <a:rPr lang="uk-UA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стратегічного управління розвитком закладу освіти</a:t>
            </a:r>
            <a:br>
              <a:rPr lang="uk-UA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А1. Нормативно-правова</a:t>
            </a:r>
            <a:br>
              <a:rPr lang="uk-UA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А2. Компетентність стратегічного управління закладом освіти</a:t>
            </a:r>
            <a:br>
              <a:rPr lang="uk-UA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А3. Стратегічне управління персоналом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328DF7-3635-4447-B6E9-75F0EA9F1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702" y="1694987"/>
            <a:ext cx="4818599" cy="424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27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912" y="206533"/>
            <a:ext cx="6703208" cy="6018420"/>
          </a:xfrm>
        </p:spPr>
        <p:txBody>
          <a:bodyPr>
            <a:normAutofit/>
          </a:bodyPr>
          <a:lstStyle/>
          <a:p>
            <a:r>
              <a:rPr lang="uk-UA" b="1" i="1" dirty="0">
                <a:solidFill>
                  <a:schemeClr val="bg1"/>
                </a:solidFill>
              </a:rPr>
              <a:t>          </a:t>
            </a:r>
            <a:r>
              <a:rPr lang="uk-UA" b="1" i="1" u="sng" dirty="0">
                <a:solidFill>
                  <a:schemeClr val="bg1"/>
                </a:solidFill>
              </a:rPr>
              <a:t>ФУНКЦІЯ Б</a:t>
            </a:r>
            <a:br>
              <a:rPr lang="uk-UA" b="1" i="1" u="sng" dirty="0">
                <a:solidFill>
                  <a:schemeClr val="bg1"/>
                </a:solidFill>
              </a:rPr>
            </a:br>
            <a:r>
              <a:rPr lang="uk-UA" sz="3200" b="1" i="1" dirty="0">
                <a:solidFill>
                  <a:schemeClr val="bg1"/>
                </a:solidFill>
              </a:rPr>
              <a:t>Забезпечення управління якістю освітньої діяльності.</a:t>
            </a:r>
            <a:br>
              <a:rPr lang="uk-UA" b="1" i="1" u="sng" dirty="0">
                <a:solidFill>
                  <a:schemeClr val="bg1"/>
                </a:solidFill>
              </a:rPr>
            </a:br>
            <a:r>
              <a:rPr lang="uk-UA" sz="3600" b="1" dirty="0">
                <a:solidFill>
                  <a:schemeClr val="bg1"/>
                </a:solidFill>
              </a:rPr>
              <a:t>Б1. Забезпечення якості освітньої діяльності та функціонування внутрішньої системи.</a:t>
            </a:r>
            <a:br>
              <a:rPr lang="uk-UA" sz="3600" b="1" dirty="0">
                <a:solidFill>
                  <a:schemeClr val="bg1"/>
                </a:solidFill>
              </a:rPr>
            </a:br>
            <a:r>
              <a:rPr lang="uk-UA" sz="3600" b="1" dirty="0">
                <a:solidFill>
                  <a:schemeClr val="bg1"/>
                </a:solidFill>
              </a:rPr>
              <a:t>Б2. Організація діяльності закладу освіти на засадах зовнішньої системи</a:t>
            </a:r>
            <a:endParaRPr lang="uk-UA" b="1" i="1" u="sng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A0BA96-0604-451B-9D5D-AEFF7DF5C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681" y="633047"/>
            <a:ext cx="5013783" cy="491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6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743" y="153779"/>
            <a:ext cx="5948120" cy="5877744"/>
          </a:xfrm>
        </p:spPr>
        <p:txBody>
          <a:bodyPr>
            <a:normAutofit/>
          </a:bodyPr>
          <a:lstStyle/>
          <a:p>
            <a:r>
              <a:rPr lang="uk-UA" b="1" i="1" dirty="0">
                <a:solidFill>
                  <a:schemeClr val="bg1"/>
                </a:solidFill>
              </a:rPr>
              <a:t>             </a:t>
            </a:r>
            <a:r>
              <a:rPr lang="uk-UA" b="1" i="1" u="sng" dirty="0">
                <a:solidFill>
                  <a:schemeClr val="bg1"/>
                </a:solidFill>
              </a:rPr>
              <a:t>ФУНКЦІЯ В</a:t>
            </a:r>
            <a:br>
              <a:rPr lang="uk-UA" b="1" i="1" u="sng" dirty="0">
                <a:solidFill>
                  <a:schemeClr val="bg1"/>
                </a:solidFill>
              </a:rPr>
            </a:br>
            <a:r>
              <a:rPr lang="uk-UA" sz="3600" b="1" dirty="0">
                <a:solidFill>
                  <a:schemeClr val="bg1"/>
                </a:solidFill>
              </a:rPr>
              <a:t>Забезпечення партнерської та мережевої взаємодії</a:t>
            </a:r>
            <a:br>
              <a:rPr lang="uk-UA" sz="3600" b="1" dirty="0">
                <a:solidFill>
                  <a:schemeClr val="bg1"/>
                </a:solidFill>
              </a:rPr>
            </a:br>
            <a:r>
              <a:rPr lang="uk-UA" sz="3600" b="1" dirty="0">
                <a:solidFill>
                  <a:schemeClr val="bg1"/>
                </a:solidFill>
              </a:rPr>
              <a:t>В1. Лідерська</a:t>
            </a:r>
            <a:br>
              <a:rPr lang="uk-UA" sz="3600" b="1" dirty="0">
                <a:solidFill>
                  <a:schemeClr val="bg1"/>
                </a:solidFill>
              </a:rPr>
            </a:br>
            <a:r>
              <a:rPr lang="uk-UA" sz="3600" b="1" dirty="0">
                <a:solidFill>
                  <a:schemeClr val="bg1"/>
                </a:solidFill>
              </a:rPr>
              <a:t>В2. </a:t>
            </a:r>
            <a:r>
              <a:rPr lang="uk-UA" sz="3600" b="1" dirty="0" err="1">
                <a:solidFill>
                  <a:schemeClr val="bg1"/>
                </a:solidFill>
              </a:rPr>
              <a:t>Емоційно</a:t>
            </a:r>
            <a:r>
              <a:rPr lang="uk-UA" sz="3600" b="1" dirty="0">
                <a:solidFill>
                  <a:schemeClr val="bg1"/>
                </a:solidFill>
              </a:rPr>
              <a:t>-етична</a:t>
            </a:r>
            <a:br>
              <a:rPr lang="uk-UA" sz="3600" b="1" dirty="0">
                <a:solidFill>
                  <a:schemeClr val="bg1"/>
                </a:solidFill>
              </a:rPr>
            </a:br>
            <a:r>
              <a:rPr lang="uk-UA" sz="3600" b="1" dirty="0">
                <a:solidFill>
                  <a:schemeClr val="bg1"/>
                </a:solidFill>
              </a:rPr>
              <a:t>В3. Педагогічного, соціального та мережевого партнерства</a:t>
            </a:r>
            <a:endParaRPr lang="uk-UA" b="1" i="1" u="sng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6C17E8-1B36-474E-8953-73F7AD275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754" y="1084210"/>
            <a:ext cx="4010246" cy="54394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11FFB5-0714-4D9A-9D29-32F9928B2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537" y="0"/>
            <a:ext cx="2088108" cy="354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20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411" y="1113696"/>
            <a:ext cx="10801474" cy="1464005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uk-UA" sz="36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ФУНКЦІЯ Г</a:t>
            </a:r>
            <a:br>
              <a:rPr lang="uk-U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Організація здорового, безпечного, розвивального, інклюзивного освітнього середовища. </a:t>
            </a:r>
            <a:b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Г1. </a:t>
            </a:r>
            <a:r>
              <a:rPr lang="uk-UA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язбережувальна</a:t>
            </a:r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Г2. Інклюзивна </a:t>
            </a:r>
            <a:br>
              <a:rPr lang="uk-U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Г3</a:t>
            </a:r>
            <a:r>
              <a:rPr lang="uk-UA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Проєктувальна</a:t>
            </a:r>
            <a:r>
              <a:rPr lang="uk-UA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C60344-4AA4-454A-921F-66DCE3A11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682" y="2054244"/>
            <a:ext cx="4169789" cy="30370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D9A440-9602-4EF2-9698-1574F5F39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530" y="3429000"/>
            <a:ext cx="3169513" cy="2689935"/>
          </a:xfrm>
          <a:prstGeom prst="rect">
            <a:avLst/>
          </a:prstGeom>
        </p:spPr>
      </p:pic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664D0DF1-4960-4FCF-9CAF-A9D75DD5A4FD}"/>
              </a:ext>
            </a:extLst>
          </p:cNvPr>
          <p:cNvSpPr/>
          <p:nvPr/>
        </p:nvSpPr>
        <p:spPr>
          <a:xfrm>
            <a:off x="5445760" y="4234581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8445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-1"/>
            <a:ext cx="6506307" cy="6541477"/>
          </a:xfrm>
        </p:spPr>
        <p:txBody>
          <a:bodyPr/>
          <a:lstStyle/>
          <a:p>
            <a:r>
              <a:rPr lang="uk-UA" b="1" i="1" dirty="0">
                <a:solidFill>
                  <a:schemeClr val="bg1"/>
                </a:solidFill>
              </a:rPr>
              <a:t>       </a:t>
            </a:r>
            <a:r>
              <a:rPr lang="uk-UA" b="1" i="1" u="sng" dirty="0">
                <a:solidFill>
                  <a:schemeClr val="bg1"/>
                </a:solidFill>
              </a:rPr>
              <a:t>ФУНКЦІЯ Д</a:t>
            </a:r>
            <a:br>
              <a:rPr lang="uk-UA" b="1" i="1" u="sng" dirty="0">
                <a:solidFill>
                  <a:schemeClr val="bg1"/>
                </a:solidFill>
              </a:rPr>
            </a:br>
            <a:br>
              <a:rPr lang="uk-UA" b="1" i="1" u="sng" dirty="0">
                <a:solidFill>
                  <a:schemeClr val="bg1"/>
                </a:solidFill>
              </a:rPr>
            </a:br>
            <a:r>
              <a:rPr lang="uk-UA" sz="3600" b="1" dirty="0">
                <a:solidFill>
                  <a:schemeClr val="bg1"/>
                </a:solidFill>
              </a:rPr>
              <a:t>Забезпечення власного безперервного професійного розвитку</a:t>
            </a:r>
            <a:br>
              <a:rPr lang="uk-UA" sz="3600" b="1" u="sng" dirty="0">
                <a:solidFill>
                  <a:schemeClr val="bg1"/>
                </a:solidFill>
              </a:rPr>
            </a:br>
            <a:r>
              <a:rPr lang="uk-UA" sz="3600" b="1" dirty="0">
                <a:solidFill>
                  <a:schemeClr val="bg1"/>
                </a:solidFill>
              </a:rPr>
              <a:t>Д1.  Інноваційна</a:t>
            </a:r>
            <a:br>
              <a:rPr lang="uk-UA" sz="3600" b="1" u="sng" dirty="0">
                <a:solidFill>
                  <a:schemeClr val="bg1"/>
                </a:solidFill>
              </a:rPr>
            </a:br>
            <a:r>
              <a:rPr lang="uk-UA" sz="3600" b="1" dirty="0">
                <a:solidFill>
                  <a:schemeClr val="bg1"/>
                </a:solidFill>
              </a:rPr>
              <a:t>Д2. Здатність до навчання впродовж життя</a:t>
            </a:r>
            <a:br>
              <a:rPr lang="uk-UA" sz="3600" b="1" dirty="0">
                <a:solidFill>
                  <a:schemeClr val="bg1"/>
                </a:solidFill>
              </a:rPr>
            </a:br>
            <a:r>
              <a:rPr lang="uk-UA" sz="3600" b="1" dirty="0">
                <a:solidFill>
                  <a:schemeClr val="bg1"/>
                </a:solidFill>
              </a:rPr>
              <a:t>Д3. Інформаційно-цифрова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C0AD17-E795-49F4-8A98-D46DA2136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218364"/>
            <a:ext cx="3725839" cy="32106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1A0F0C-6BB9-4426-965F-F461FF58B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4224" y="1105469"/>
            <a:ext cx="2538483" cy="40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51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884" y="132983"/>
            <a:ext cx="8194431" cy="7097566"/>
          </a:xfrm>
        </p:spPr>
        <p:txBody>
          <a:bodyPr>
            <a:normAutofit fontScale="90000"/>
          </a:bodyPr>
          <a:lstStyle/>
          <a:p>
            <a:r>
              <a:rPr lang="uk-UA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Моє гасло: «Керувати – означає вести до успіху інших»</a:t>
            </a:r>
            <a:br>
              <a:rPr lang="uk-UA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uk-UA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br>
              <a:rPr lang="uk-UA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роботі дотримуюсь думки: «Творчого вчителя підтримувати завжди і всюди»</a:t>
            </a:r>
            <a:br>
              <a:rPr lang="uk-UA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uk-UA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uk-UA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uk-UA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uk-UA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uk-UA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uk-UA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br>
              <a:rPr lang="uk-UA" sz="3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301" y="1609318"/>
            <a:ext cx="3583377" cy="4777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9075B6-5988-46EE-9B62-BC58FC312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709" y="3935896"/>
            <a:ext cx="3150229" cy="208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10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846" y="188947"/>
            <a:ext cx="12016154" cy="6475622"/>
          </a:xfrm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                     Професійні компетентності </a:t>
            </a:r>
            <a:br>
              <a:rPr lang="uk-UA" sz="3600" b="1" dirty="0">
                <a:solidFill>
                  <a:schemeClr val="bg1"/>
                </a:solidFill>
              </a:rPr>
            </a:br>
            <a:r>
              <a:rPr lang="uk-UA" sz="3600" b="1" dirty="0">
                <a:solidFill>
                  <a:schemeClr val="bg1"/>
                </a:solidFill>
              </a:rPr>
              <a:t>                        керівника закладу освіти</a:t>
            </a:r>
            <a:br>
              <a:rPr lang="uk-UA" sz="3600" b="1" dirty="0">
                <a:solidFill>
                  <a:schemeClr val="bg1"/>
                </a:solidFill>
              </a:rPr>
            </a:br>
            <a:r>
              <a:rPr lang="uk-UA" sz="3600" b="1" dirty="0">
                <a:solidFill>
                  <a:schemeClr val="bg1"/>
                </a:solidFill>
              </a:rPr>
              <a:t>   </a:t>
            </a:r>
            <a:br>
              <a:rPr lang="uk-UA" sz="3600" b="1" dirty="0">
                <a:solidFill>
                  <a:schemeClr val="bg1"/>
                </a:solidFill>
              </a:rPr>
            </a:br>
            <a:r>
              <a:rPr lang="ar-AE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٭</a:t>
            </a:r>
            <a:r>
              <a:rPr lang="uk-U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Сучасні реалії вимагають висококваліфікованого керівника, який досконало володіє організаційно-інформаційними, комунікативними, правовими і, перш за все, професійними здібностями. </a:t>
            </a:r>
            <a:br>
              <a:rPr lang="uk-UA" sz="3600" b="1" dirty="0">
                <a:solidFill>
                  <a:schemeClr val="bg1"/>
                </a:solidFill>
              </a:rPr>
            </a:br>
            <a:r>
              <a:rPr lang="uk-UA" sz="3600" b="1" dirty="0">
                <a:solidFill>
                  <a:schemeClr val="bg1"/>
                </a:solidFill>
              </a:rPr>
              <a:t> </a:t>
            </a:r>
            <a:r>
              <a:rPr lang="ar-AE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٭ </a:t>
            </a:r>
            <a:r>
              <a:rPr lang="uk-UA" sz="2800" b="1" dirty="0">
                <a:solidFill>
                  <a:schemeClr val="bg1"/>
                </a:solidFill>
              </a:rPr>
              <a:t>Велику роль в організації ефективної роботи освітньої установи відіграє її керівник. Керівник – особа, на яку офіційно покладено функції управління установою та організації її діяльності. Тому професійна  компетентність є головною складовою компетентності керівника.</a:t>
            </a:r>
            <a:br>
              <a:rPr lang="uk-UA" sz="2800" b="1" dirty="0">
                <a:solidFill>
                  <a:schemeClr val="bg1"/>
                </a:solidFill>
              </a:rPr>
            </a:br>
            <a:r>
              <a:rPr lang="uk-UA" sz="2800" b="1" dirty="0">
                <a:solidFill>
                  <a:schemeClr val="bg1"/>
                </a:solidFill>
              </a:rPr>
              <a:t>    </a:t>
            </a:r>
            <a:br>
              <a:rPr lang="uk-UA" sz="2800" b="1" dirty="0">
                <a:solidFill>
                  <a:schemeClr val="bg1"/>
                </a:solidFill>
              </a:rPr>
            </a:br>
            <a:r>
              <a:rPr lang="uk-UA" sz="2800" b="1" dirty="0">
                <a:solidFill>
                  <a:schemeClr val="bg1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481569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6692" y="188949"/>
            <a:ext cx="5749487" cy="3779369"/>
          </a:xfrm>
        </p:spPr>
        <p:txBody>
          <a:bodyPr>
            <a:normAutofit/>
          </a:bodyPr>
          <a:lstStyle/>
          <a:p>
            <a:r>
              <a:rPr lang="uk-UA" sz="3200" b="1" i="1" dirty="0">
                <a:solidFill>
                  <a:schemeClr val="bg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Про компетентність керівника закладу освіти свідчать показники ефективності його управлінської діяльності.</a:t>
            </a:r>
            <a:br>
              <a:rPr lang="uk-UA" sz="3200" b="1" i="1" dirty="0">
                <a:solidFill>
                  <a:schemeClr val="bg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</a:br>
            <a:br>
              <a:rPr lang="uk-UA" sz="3200" b="1" i="1" dirty="0">
                <a:solidFill>
                  <a:schemeClr val="bg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</a:br>
            <a:br>
              <a:rPr lang="uk-UA" sz="3200" b="1" i="1" dirty="0">
                <a:solidFill>
                  <a:schemeClr val="bg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</a:br>
            <a:endParaRPr lang="uk-UA" sz="3200" b="1" i="1" dirty="0">
              <a:solidFill>
                <a:schemeClr val="bg1"/>
              </a:solidFill>
              <a:latin typeface="Yu Gothic UI Semilight" panose="020B0400000000000000" pitchFamily="34" charset="-128"/>
              <a:ea typeface="Yu Gothic UI Semilight" panose="020B0400000000000000" pitchFamily="34" charset="-128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9B1E5E-4A94-40F8-8E9F-C5E14FE72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146" y="3563014"/>
            <a:ext cx="3835153" cy="32949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3C04E3-B1B6-4009-8B02-04ED27722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848" y="3968318"/>
            <a:ext cx="4190261" cy="28896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AB3274-3C79-40AE-972A-3E93535A1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462" y="310718"/>
            <a:ext cx="3085787" cy="240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68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6350190" cy="6318913"/>
          </a:xfrm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За наявності високої професійної компетентності керівника школи можливо сформувати колектив однодумців серед педагогів, батьків, громадськості, спрямувати їхню діяльність на </a:t>
            </a:r>
            <a:r>
              <a:rPr lang="uk-UA" sz="3600" b="1" dirty="0" err="1">
                <a:solidFill>
                  <a:schemeClr val="bg1"/>
                </a:solidFill>
              </a:rPr>
              <a:t>розв</a:t>
            </a:r>
            <a:r>
              <a:rPr lang="en-US" sz="3600" b="1" dirty="0">
                <a:solidFill>
                  <a:schemeClr val="bg1"/>
                </a:solidFill>
              </a:rPr>
              <a:t>’</a:t>
            </a:r>
            <a:r>
              <a:rPr lang="uk-UA" sz="3600" b="1" dirty="0" err="1">
                <a:solidFill>
                  <a:schemeClr val="bg1"/>
                </a:solidFill>
              </a:rPr>
              <a:t>язання</a:t>
            </a:r>
            <a:r>
              <a:rPr lang="uk-UA" sz="3600" b="1" dirty="0">
                <a:solidFill>
                  <a:schemeClr val="bg1"/>
                </a:solidFill>
              </a:rPr>
              <a:t> найважливіших проблем школи.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8D55AD-633C-4FE1-B22F-69E1F808F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843" y="37531"/>
            <a:ext cx="4758519" cy="30843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98A479-D899-4D82-B38E-E15F77847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31686"/>
            <a:ext cx="4521693" cy="35165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60990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8573" y="0"/>
            <a:ext cx="100099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000" dirty="0" err="1">
                <a:solidFill>
                  <a:schemeClr val="bg1"/>
                </a:solidFill>
              </a:rPr>
              <a:t>Допомогаємо</a:t>
            </a:r>
            <a:r>
              <a:rPr lang="uk-UA" sz="6000" dirty="0">
                <a:solidFill>
                  <a:schemeClr val="bg1"/>
                </a:solidFill>
              </a:rPr>
              <a:t> ЗСУ, </a:t>
            </a:r>
            <a:r>
              <a:rPr lang="uk-UA" sz="6000" dirty="0" err="1">
                <a:solidFill>
                  <a:schemeClr val="bg1"/>
                </a:solidFill>
              </a:rPr>
              <a:t>донатимо</a:t>
            </a:r>
            <a:endParaRPr lang="uk-UA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C0A627-D2EB-42A3-860D-D3108F310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214" y="994820"/>
            <a:ext cx="4380931" cy="30378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AF7E77-CD05-41C5-9387-9B6F99315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477" y="1458656"/>
            <a:ext cx="5195137" cy="45644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E3BE3E-D1A6-4185-8C27-CD41EBEF4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445" y="4083727"/>
            <a:ext cx="5354470" cy="277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6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5093" y="907872"/>
            <a:ext cx="100099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Дякую за увагу!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AD916A-A8C5-4D2C-B75A-57C89FB16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98256" y="2330628"/>
            <a:ext cx="4133850" cy="3619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95268B-91C5-40B1-BE0C-5359D4B5029F}"/>
              </a:ext>
            </a:extLst>
          </p:cNvPr>
          <p:cNvSpPr txBox="1"/>
          <p:nvPr/>
        </p:nvSpPr>
        <p:spPr>
          <a:xfrm>
            <a:off x="3798256" y="5950128"/>
            <a:ext cx="4133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>
                <a:hlinkClick r:id="rId3" tooltip="https://bystrovalibrary.blogspot.com/2017/10/"/>
              </a:rPr>
              <a:t>Це фото</a:t>
            </a:r>
            <a:r>
              <a:rPr lang="uk-UA" sz="900"/>
              <a:t>; автор: Невідомий автор; ліцензія: </a:t>
            </a:r>
            <a:r>
              <a:rPr lang="uk-UA" sz="900">
                <a:hlinkClick r:id="rId4" tooltip="https://creativecommons.org/licenses/by-sa/3.0/"/>
              </a:rPr>
              <a:t>CC BY-SA</a:t>
            </a:r>
            <a:endParaRPr lang="uk-UA" sz="900"/>
          </a:p>
        </p:txBody>
      </p:sp>
    </p:spTree>
    <p:extLst>
      <p:ext uri="{BB962C8B-B14F-4D97-AF65-F5344CB8AC3E}">
        <p14:creationId xmlns:p14="http://schemas.microsoft.com/office/powerpoint/2010/main" val="198192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вмісту 6">
            <a:extLst>
              <a:ext uri="{FF2B5EF4-FFF2-40B4-BE49-F238E27FC236}">
                <a16:creationId xmlns:a16="http://schemas.microsoft.com/office/drawing/2014/main" id="{00BAF096-D03A-4904-9A1C-22157FA2A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746" y="568171"/>
            <a:ext cx="10697592" cy="56550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 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своїй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керуюся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Конституцією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законами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указами Президента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рішеннями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Уряду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органів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рівнів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правилами та нормами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охорони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техніки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протипожежної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охорони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Статутом,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трудовим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договором, </a:t>
            </a:r>
            <a:r>
              <a:rPr lang="ru-RU" sz="2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контрактом і професійним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стандартом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керівника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загальної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середньої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sz="28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sz="28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sz="28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073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9669" y="479393"/>
            <a:ext cx="5720861" cy="4802821"/>
          </a:xfrm>
        </p:spPr>
        <p:txBody>
          <a:bodyPr>
            <a:normAutofit/>
          </a:bodyPr>
          <a:lstStyle/>
          <a:p>
            <a:r>
              <a:rPr lang="uk-UA" sz="2800" b="1" dirty="0">
                <a:cs typeface="Times New Roman" panose="02020603050405020304" pitchFamily="18" charset="0"/>
              </a:rPr>
              <a:t>На посаді керівника закладу працюю з жовтня 2020 року. </a:t>
            </a:r>
            <a:br>
              <a:rPr lang="uk-UA" sz="2800" b="1" dirty="0">
                <a:cs typeface="Times New Roman" panose="02020603050405020304" pitchFamily="18" charset="0"/>
              </a:rPr>
            </a:br>
            <a:br>
              <a:rPr lang="uk-UA" sz="2800" b="1" dirty="0">
                <a:cs typeface="Times New Roman" panose="02020603050405020304" pitchFamily="18" charset="0"/>
              </a:rPr>
            </a:br>
            <a:r>
              <a:rPr lang="uk-UA" sz="2800" b="1" dirty="0">
                <a:cs typeface="Times New Roman" panose="02020603050405020304" pitchFamily="18" charset="0"/>
              </a:rPr>
              <a:t>Освіта -  вища,</a:t>
            </a:r>
            <a:br>
              <a:rPr lang="uk-UA" sz="2800" b="1" dirty="0">
                <a:cs typeface="Times New Roman" panose="02020603050405020304" pitchFamily="18" charset="0"/>
              </a:rPr>
            </a:br>
            <a:r>
              <a:rPr lang="uk-UA" sz="2800" b="1" dirty="0">
                <a:cs typeface="Times New Roman" panose="02020603050405020304" pitchFamily="18" charset="0"/>
              </a:rPr>
              <a:t> кваліфікаційна категорія - «спеціаліст  І категорії». </a:t>
            </a:r>
            <a:br>
              <a:rPr lang="uk-UA" sz="2800" b="1" dirty="0">
                <a:cs typeface="Times New Roman" panose="02020603050405020304" pitchFamily="18" charset="0"/>
              </a:rPr>
            </a:br>
            <a:br>
              <a:rPr lang="uk-UA" sz="2800" b="1" dirty="0">
                <a:cs typeface="Times New Roman" panose="02020603050405020304" pitchFamily="18" charset="0"/>
              </a:rPr>
            </a:br>
            <a:r>
              <a:rPr lang="uk-UA" sz="2800" b="1" dirty="0">
                <a:cs typeface="Times New Roman" panose="02020603050405020304" pitchFamily="18" charset="0"/>
              </a:rPr>
              <a:t>Загальний педагогічний стаж роботи  - 23 роки.</a:t>
            </a:r>
            <a:br>
              <a:rPr lang="uk-UA" sz="2800" b="1" dirty="0">
                <a:cs typeface="Times New Roman" panose="02020603050405020304" pitchFamily="18" charset="0"/>
              </a:rPr>
            </a:br>
            <a:br>
              <a:rPr lang="uk-UA" sz="2800" b="1" dirty="0">
                <a:cs typeface="Times New Roman" panose="02020603050405020304" pitchFamily="18" charset="0"/>
              </a:rPr>
            </a:br>
            <a:r>
              <a:rPr lang="uk-UA" sz="2800" b="1" dirty="0">
                <a:cs typeface="Times New Roman" panose="02020603050405020304" pitchFamily="18" charset="0"/>
              </a:rPr>
              <a:t> На посаді керівника - 4 роки.</a:t>
            </a:r>
            <a:br>
              <a:rPr lang="uk-UA" sz="3200" b="1" dirty="0">
                <a:solidFill>
                  <a:schemeClr val="bg1"/>
                </a:solidFill>
              </a:rPr>
            </a:br>
            <a:endParaRPr lang="uk-UA" sz="3200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A2784B-1ED7-4223-8BA4-103697428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70" y="206531"/>
            <a:ext cx="6073855" cy="645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08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2377" y="-35510"/>
            <a:ext cx="9404723" cy="1400530"/>
          </a:xfrm>
        </p:spPr>
        <p:txBody>
          <a:bodyPr>
            <a:normAutofit fontScale="90000"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uk-UA" sz="60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Для чого потрібен стандарт?</a:t>
            </a:r>
          </a:p>
        </p:txBody>
      </p:sp>
      <p:graphicFrame>
        <p:nvGraphicFramePr>
          <p:cNvPr id="12" name="Місце для вмісту 11">
            <a:extLst>
              <a:ext uri="{FF2B5EF4-FFF2-40B4-BE49-F238E27FC236}">
                <a16:creationId xmlns:a16="http://schemas.microsoft.com/office/drawing/2014/main" id="{DC37F73B-6C98-4F2A-8495-C95C4AC451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7271021"/>
              </p:ext>
            </p:extLst>
          </p:nvPr>
        </p:nvGraphicFramePr>
        <p:xfrm>
          <a:off x="2791436" y="2006353"/>
          <a:ext cx="2624912" cy="3986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4907F1DC-C7E3-4D34-93A0-90CB768339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7535779"/>
              </p:ext>
            </p:extLst>
          </p:nvPr>
        </p:nvGraphicFramePr>
        <p:xfrm>
          <a:off x="0" y="2006354"/>
          <a:ext cx="2542534" cy="3986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id="{FCF35B4F-5DF6-4104-8973-3A50569EEB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7294495"/>
              </p:ext>
            </p:extLst>
          </p:nvPr>
        </p:nvGraphicFramePr>
        <p:xfrm>
          <a:off x="5665250" y="2006353"/>
          <a:ext cx="2719895" cy="3986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069741C9-E699-41B4-9604-9B5A87183B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7256247"/>
              </p:ext>
            </p:extLst>
          </p:nvPr>
        </p:nvGraphicFramePr>
        <p:xfrm>
          <a:off x="8634047" y="1835662"/>
          <a:ext cx="3191010" cy="4266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317155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4995119" y="914400"/>
            <a:ext cx="6951214" cy="4646729"/>
          </a:xfrm>
        </p:spPr>
        <p:txBody>
          <a:bodyPr>
            <a:noAutofit/>
          </a:bodyPr>
          <a:lstStyle/>
          <a:p>
            <a:pPr algn="ctr" fontAlgn="base">
              <a:spcBef>
                <a:spcPts val="0"/>
              </a:spcBef>
            </a:pPr>
            <a:r>
              <a:rPr lang="uk-UA" sz="2000" b="1" dirty="0">
                <a:solidFill>
                  <a:schemeClr val="bg1"/>
                </a:solidFill>
              </a:rPr>
              <a:t>   </a:t>
            </a:r>
            <a:br>
              <a:rPr lang="uk-UA" sz="2000" b="1" dirty="0">
                <a:solidFill>
                  <a:schemeClr val="bg1"/>
                </a:solidFill>
              </a:rPr>
            </a:br>
            <a:br>
              <a:rPr lang="uk-UA" sz="2000" b="1" dirty="0">
                <a:solidFill>
                  <a:schemeClr val="bg1"/>
                </a:solidFill>
              </a:rPr>
            </a:br>
            <a:br>
              <a:rPr lang="uk-UA" sz="2000" b="1" dirty="0">
                <a:solidFill>
                  <a:schemeClr val="bg1"/>
                </a:solidFill>
              </a:rPr>
            </a:br>
            <a:br>
              <a:rPr lang="uk-UA" sz="2000" b="1" dirty="0">
                <a:solidFill>
                  <a:schemeClr val="bg1"/>
                </a:solidFill>
              </a:rPr>
            </a:br>
            <a:br>
              <a:rPr lang="uk-UA" sz="2000" b="1" dirty="0">
                <a:solidFill>
                  <a:schemeClr val="bg1"/>
                </a:solidFill>
              </a:rPr>
            </a:br>
            <a:br>
              <a:rPr lang="uk-UA" sz="2000" b="1" dirty="0">
                <a:solidFill>
                  <a:schemeClr val="bg1"/>
                </a:solidFill>
              </a:rPr>
            </a:br>
            <a:br>
              <a:rPr lang="uk-UA" sz="2000" b="1" dirty="0">
                <a:solidFill>
                  <a:schemeClr val="bg1"/>
                </a:solidFill>
              </a:rPr>
            </a:br>
            <a:br>
              <a:rPr lang="uk-UA" sz="2000" b="1" dirty="0">
                <a:solidFill>
                  <a:schemeClr val="bg1"/>
                </a:solidFill>
              </a:rPr>
            </a:br>
            <a:br>
              <a:rPr lang="uk-UA" sz="2000" b="1" dirty="0">
                <a:solidFill>
                  <a:schemeClr val="bg1"/>
                </a:solidFill>
              </a:rPr>
            </a:br>
            <a:br>
              <a:rPr lang="uk-UA" sz="2000" b="1" dirty="0">
                <a:solidFill>
                  <a:schemeClr val="bg1"/>
                </a:solidFill>
              </a:rPr>
            </a:br>
            <a:br>
              <a:rPr lang="uk-UA" sz="2000" b="1" dirty="0">
                <a:solidFill>
                  <a:schemeClr val="bg1"/>
                </a:solidFill>
              </a:rPr>
            </a:br>
            <a:br>
              <a:rPr lang="uk-UA" sz="2000" b="1" dirty="0">
                <a:solidFill>
                  <a:schemeClr val="bg1"/>
                </a:solidFill>
              </a:rPr>
            </a:br>
            <a:br>
              <a:rPr lang="uk-UA" sz="2000" b="1" dirty="0">
                <a:solidFill>
                  <a:schemeClr val="bg1"/>
                </a:solidFill>
              </a:rPr>
            </a:br>
            <a:r>
              <a:rPr lang="uk-UA" sz="1200" b="1" dirty="0">
                <a:solidFill>
                  <a:schemeClr val="bg1"/>
                </a:solidFill>
              </a:rPr>
              <a:t> </a:t>
            </a: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r>
              <a:rPr lang="uk-UA" sz="1200" b="1" dirty="0">
                <a:solidFill>
                  <a:schemeClr val="bg1"/>
                </a:solidFill>
              </a:rPr>
              <a:t>          </a:t>
            </a: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1200" b="1" dirty="0">
                <a:solidFill>
                  <a:schemeClr val="bg1"/>
                </a:solidFill>
              </a:rPr>
            </a:br>
            <a:br>
              <a:rPr lang="uk-UA" sz="600" dirty="0">
                <a:latin typeface="Arial" panose="020B0604020202020204" pitchFamily="34" charset="0"/>
              </a:rPr>
            </a:br>
            <a:br>
              <a:rPr lang="uk-UA" sz="2000" dirty="0">
                <a:solidFill>
                  <a:schemeClr val="bg1"/>
                </a:solidFill>
              </a:rPr>
            </a:br>
            <a:r>
              <a:rPr lang="uk-UA" sz="2000" dirty="0">
                <a:solidFill>
                  <a:schemeClr val="bg1"/>
                </a:solidFill>
              </a:rPr>
              <a:t>  </a:t>
            </a:r>
            <a:br>
              <a:rPr lang="uk-UA" sz="2000" dirty="0">
                <a:solidFill>
                  <a:schemeClr val="bg1"/>
                </a:solidFill>
              </a:rPr>
            </a:br>
            <a:br>
              <a:rPr lang="uk-UA" sz="2000" dirty="0">
                <a:solidFill>
                  <a:schemeClr val="bg1"/>
                </a:solidFill>
              </a:rPr>
            </a:br>
            <a:br>
              <a:rPr lang="uk-UA" sz="2800" dirty="0">
                <a:solidFill>
                  <a:schemeClr val="bg1"/>
                </a:solidFill>
              </a:rPr>
            </a:br>
            <a:br>
              <a:rPr lang="uk-UA" sz="2800" dirty="0">
                <a:solidFill>
                  <a:schemeClr val="bg1"/>
                </a:solidFill>
              </a:rPr>
            </a:br>
            <a:br>
              <a:rPr lang="uk-UA" sz="2800" dirty="0">
                <a:solidFill>
                  <a:schemeClr val="bg1"/>
                </a:solidFill>
              </a:rPr>
            </a:br>
            <a:br>
              <a:rPr lang="uk-UA" sz="2800" dirty="0">
                <a:solidFill>
                  <a:schemeClr val="bg1"/>
                </a:solidFill>
              </a:rPr>
            </a:br>
            <a:br>
              <a:rPr lang="uk-UA" sz="2800" dirty="0">
                <a:solidFill>
                  <a:schemeClr val="bg1"/>
                </a:solidFill>
              </a:rPr>
            </a:br>
            <a:br>
              <a:rPr lang="uk-UA" sz="2800" dirty="0">
                <a:solidFill>
                  <a:schemeClr val="bg1"/>
                </a:solidFill>
              </a:rPr>
            </a:br>
            <a:br>
              <a:rPr lang="uk-UA" sz="2800" dirty="0">
                <a:solidFill>
                  <a:schemeClr val="bg1"/>
                </a:solidFill>
              </a:rPr>
            </a:br>
            <a:br>
              <a:rPr lang="uk-UA" sz="2800" dirty="0">
                <a:solidFill>
                  <a:schemeClr val="bg1"/>
                </a:solidFill>
              </a:rPr>
            </a:br>
            <a:br>
              <a:rPr lang="uk-UA" sz="2800" dirty="0">
                <a:solidFill>
                  <a:schemeClr val="bg1"/>
                </a:solidFill>
              </a:rPr>
            </a:br>
            <a:br>
              <a:rPr lang="uk-UA" sz="2800" dirty="0">
                <a:solidFill>
                  <a:schemeClr val="bg1"/>
                </a:solidFill>
              </a:rPr>
            </a:br>
            <a:br>
              <a:rPr lang="uk-UA" sz="2800" dirty="0">
                <a:solidFill>
                  <a:schemeClr val="bg1"/>
                </a:solidFill>
              </a:rPr>
            </a:br>
            <a:br>
              <a:rPr lang="uk-UA" sz="2800" dirty="0">
                <a:solidFill>
                  <a:schemeClr val="bg1"/>
                </a:solidFill>
              </a:rPr>
            </a:br>
            <a:br>
              <a:rPr lang="uk-UA" sz="2800" dirty="0">
                <a:solidFill>
                  <a:schemeClr val="bg1"/>
                </a:solidFill>
              </a:rPr>
            </a:br>
            <a:br>
              <a:rPr lang="uk-UA" sz="2800" dirty="0">
                <a:solidFill>
                  <a:schemeClr val="bg1"/>
                </a:solidFill>
              </a:rPr>
            </a:br>
            <a:br>
              <a:rPr lang="uk-UA" sz="2800" dirty="0">
                <a:solidFill>
                  <a:schemeClr val="bg1"/>
                </a:solidFill>
              </a:rPr>
            </a:br>
            <a:br>
              <a:rPr lang="uk-UA" sz="2800" dirty="0">
                <a:solidFill>
                  <a:schemeClr val="bg1"/>
                </a:solidFill>
              </a:rPr>
            </a:br>
            <a:br>
              <a:rPr lang="uk-UA" sz="2800" dirty="0">
                <a:solidFill>
                  <a:schemeClr val="bg1"/>
                </a:solidFill>
              </a:rPr>
            </a:br>
            <a:br>
              <a:rPr lang="uk-UA" sz="2800" dirty="0">
                <a:solidFill>
                  <a:schemeClr val="bg1"/>
                </a:solidFill>
              </a:rPr>
            </a:br>
            <a:br>
              <a:rPr lang="uk-UA" sz="2800" dirty="0">
                <a:solidFill>
                  <a:schemeClr val="bg1"/>
                </a:solidFill>
              </a:rPr>
            </a:br>
            <a:br>
              <a:rPr lang="uk-UA" sz="2800" dirty="0">
                <a:solidFill>
                  <a:schemeClr val="bg1"/>
                </a:solidFill>
              </a:rPr>
            </a:br>
            <a:br>
              <a:rPr lang="uk-UA" sz="2800" dirty="0">
                <a:solidFill>
                  <a:schemeClr val="bg1"/>
                </a:solidFill>
              </a:rPr>
            </a:br>
            <a:br>
              <a:rPr lang="uk-UA" sz="2800" dirty="0">
                <a:solidFill>
                  <a:schemeClr val="bg1"/>
                </a:solidFill>
              </a:rPr>
            </a:br>
            <a:br>
              <a:rPr lang="uk-UA" sz="2800" dirty="0">
                <a:solidFill>
                  <a:schemeClr val="bg1"/>
                </a:solidFill>
              </a:rPr>
            </a:br>
            <a:br>
              <a:rPr lang="uk-UA" sz="2800" dirty="0">
                <a:solidFill>
                  <a:schemeClr val="bg1"/>
                </a:solidFill>
              </a:rPr>
            </a:br>
            <a:br>
              <a:rPr lang="uk-UA" sz="2800" dirty="0">
                <a:solidFill>
                  <a:schemeClr val="bg1"/>
                </a:solidFill>
              </a:rPr>
            </a:br>
            <a:br>
              <a:rPr lang="uk-UA" sz="2800" dirty="0">
                <a:solidFill>
                  <a:schemeClr val="bg1"/>
                </a:solidFill>
              </a:rPr>
            </a:br>
            <a:br>
              <a:rPr lang="uk-UA" sz="2800" dirty="0">
                <a:solidFill>
                  <a:schemeClr val="bg1"/>
                </a:solidFill>
              </a:rPr>
            </a:br>
            <a:br>
              <a:rPr lang="uk-UA" sz="2800" dirty="0">
                <a:solidFill>
                  <a:schemeClr val="bg1"/>
                </a:solidFill>
              </a:rPr>
            </a:br>
            <a:br>
              <a:rPr lang="uk-UA" sz="2800" dirty="0">
                <a:solidFill>
                  <a:schemeClr val="bg1"/>
                </a:solidFill>
              </a:rPr>
            </a:br>
            <a:br>
              <a:rPr lang="uk-UA" sz="2800" dirty="0">
                <a:solidFill>
                  <a:schemeClr val="bg1"/>
                </a:solidFill>
              </a:rPr>
            </a:br>
            <a:br>
              <a:rPr lang="uk-UA" sz="2800" dirty="0">
                <a:solidFill>
                  <a:schemeClr val="bg1"/>
                </a:solidFill>
              </a:rPr>
            </a:br>
            <a:br>
              <a:rPr lang="uk-UA" sz="2800" dirty="0">
                <a:solidFill>
                  <a:schemeClr val="bg1"/>
                </a:solidFill>
              </a:rPr>
            </a:br>
            <a:br>
              <a:rPr lang="uk-UA" sz="2800" b="1" i="1" dirty="0">
                <a:solidFill>
                  <a:schemeClr val="bg1"/>
                </a:solidFill>
              </a:rPr>
            </a:br>
            <a:br>
              <a:rPr lang="uk-UA" sz="2800" b="1" i="1" dirty="0">
                <a:solidFill>
                  <a:schemeClr val="bg1"/>
                </a:solidFill>
              </a:rPr>
            </a:br>
            <a:br>
              <a:rPr lang="uk-UA" sz="2800" b="1" i="1" dirty="0">
                <a:solidFill>
                  <a:schemeClr val="bg1"/>
                </a:solidFill>
              </a:rPr>
            </a:br>
            <a:br>
              <a:rPr lang="uk-UA" sz="2800" b="1" i="1" dirty="0">
                <a:solidFill>
                  <a:schemeClr val="bg1"/>
                </a:solidFill>
              </a:rPr>
            </a:br>
            <a:br>
              <a:rPr lang="uk-UA" sz="2800" b="1" i="1" dirty="0">
                <a:solidFill>
                  <a:schemeClr val="bg1"/>
                </a:solidFill>
              </a:rPr>
            </a:br>
            <a:br>
              <a:rPr lang="uk-UA" sz="2000" dirty="0">
                <a:solidFill>
                  <a:schemeClr val="bg1"/>
                </a:solidFill>
              </a:rPr>
            </a:br>
            <a:r>
              <a:rPr lang="uk-UA" sz="1800" b="1" i="1" dirty="0">
                <a:solidFill>
                  <a:schemeClr val="bg1"/>
                </a:solidFill>
              </a:rPr>
              <a:t>У школі працюють досвідчені педагоги:</a:t>
            </a:r>
            <a:br>
              <a:rPr lang="uk-UA" sz="1800" dirty="0"/>
            </a:br>
            <a:r>
              <a:rPr lang="en-US" sz="2400" b="1" dirty="0" err="1">
                <a:cs typeface="Times New Roman" panose="02020603050405020304" pitchFamily="18" charset="0"/>
              </a:rPr>
              <a:t>спеціаліст</a:t>
            </a:r>
            <a:r>
              <a:rPr lang="uk-UA" sz="2400" b="1" dirty="0">
                <a:cs typeface="Times New Roman" panose="02020603050405020304" pitchFamily="18" charset="0"/>
              </a:rPr>
              <a:t> - 1</a:t>
            </a:r>
            <a:br>
              <a:rPr lang="uk-UA" sz="2400" dirty="0"/>
            </a:br>
            <a:br>
              <a:rPr lang="uk-UA" sz="2400" dirty="0"/>
            </a:br>
            <a:r>
              <a:rPr lang="en-US" sz="2400" b="1" dirty="0" err="1">
                <a:cs typeface="Times New Roman" panose="02020603050405020304" pitchFamily="18" charset="0"/>
              </a:rPr>
              <a:t>спеціаліст</a:t>
            </a:r>
            <a:r>
              <a:rPr lang="uk-UA" sz="2400" b="1" dirty="0">
                <a:cs typeface="Times New Roman" panose="02020603050405020304" pitchFamily="18" charset="0"/>
              </a:rPr>
              <a:t>и</a:t>
            </a:r>
            <a:r>
              <a:rPr lang="en-US" sz="2400" b="1" dirty="0">
                <a:cs typeface="Times New Roman" panose="02020603050405020304" pitchFamily="18" charset="0"/>
              </a:rPr>
              <a:t> ІІ </a:t>
            </a:r>
            <a:r>
              <a:rPr lang="en-US" sz="2400" b="1" dirty="0" err="1">
                <a:cs typeface="Times New Roman" panose="02020603050405020304" pitchFamily="18" charset="0"/>
              </a:rPr>
              <a:t>категорії</a:t>
            </a:r>
            <a:r>
              <a:rPr lang="uk-UA" sz="2400" b="1" dirty="0">
                <a:cs typeface="Times New Roman" panose="02020603050405020304" pitchFamily="18" charset="0"/>
              </a:rPr>
              <a:t> - 4</a:t>
            </a:r>
            <a:br>
              <a:rPr lang="uk-UA" sz="2400" dirty="0"/>
            </a:br>
            <a:br>
              <a:rPr lang="uk-UA" sz="2400" dirty="0"/>
            </a:br>
            <a:r>
              <a:rPr lang="en-US" sz="2400" b="1" dirty="0" err="1">
                <a:cs typeface="Times New Roman" panose="02020603050405020304" pitchFamily="18" charset="0"/>
              </a:rPr>
              <a:t>спеціаліст</a:t>
            </a:r>
            <a:r>
              <a:rPr lang="uk-UA" sz="2400" b="1" dirty="0">
                <a:cs typeface="Times New Roman" panose="02020603050405020304" pitchFamily="18" charset="0"/>
              </a:rPr>
              <a:t>и</a:t>
            </a:r>
            <a:r>
              <a:rPr lang="en-US" sz="2400" b="1" dirty="0">
                <a:cs typeface="Times New Roman" panose="02020603050405020304" pitchFamily="18" charset="0"/>
              </a:rPr>
              <a:t> І </a:t>
            </a:r>
            <a:r>
              <a:rPr lang="en-US" sz="2400" b="1" dirty="0" err="1">
                <a:cs typeface="Times New Roman" panose="02020603050405020304" pitchFamily="18" charset="0"/>
              </a:rPr>
              <a:t>категорії</a:t>
            </a:r>
            <a:r>
              <a:rPr lang="uk-UA" sz="2400" b="1" dirty="0">
                <a:cs typeface="Times New Roman" panose="02020603050405020304" pitchFamily="18" charset="0"/>
              </a:rPr>
              <a:t> - 8</a:t>
            </a:r>
            <a:br>
              <a:rPr lang="uk-UA" sz="2400" dirty="0"/>
            </a:br>
            <a:br>
              <a:rPr lang="uk-UA" sz="2400" dirty="0"/>
            </a:br>
            <a:r>
              <a:rPr lang="en-US" sz="2400" b="1" dirty="0" err="1">
                <a:cs typeface="Times New Roman" panose="02020603050405020304" pitchFamily="18" charset="0"/>
              </a:rPr>
              <a:t>спеціаліст</a:t>
            </a:r>
            <a:r>
              <a:rPr lang="uk-UA" sz="2400" b="1" dirty="0">
                <a:cs typeface="Times New Roman" panose="02020603050405020304" pitchFamily="18" charset="0"/>
              </a:rPr>
              <a:t>и</a:t>
            </a:r>
            <a:r>
              <a:rPr lang="en-US" sz="2400" b="1" dirty="0"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cs typeface="Times New Roman" panose="02020603050405020304" pitchFamily="18" charset="0"/>
              </a:rPr>
              <a:t>вищої</a:t>
            </a:r>
            <a:r>
              <a:rPr lang="en-US" sz="2400" b="1" dirty="0"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cs typeface="Times New Roman" panose="02020603050405020304" pitchFamily="18" charset="0"/>
              </a:rPr>
              <a:t>категорії</a:t>
            </a:r>
            <a:r>
              <a:rPr lang="uk-UA" sz="2400" b="1" dirty="0">
                <a:cs typeface="Times New Roman" panose="02020603050405020304" pitchFamily="18" charset="0"/>
              </a:rPr>
              <a:t> - 3</a:t>
            </a:r>
            <a:br>
              <a:rPr lang="uk-UA" sz="2400" dirty="0"/>
            </a:br>
            <a:br>
              <a:rPr lang="uk-UA" sz="2400" dirty="0"/>
            </a:br>
            <a:r>
              <a:rPr lang="uk-UA" sz="2400" b="1" dirty="0">
                <a:cs typeface="Times New Roman" panose="02020603050405020304" pitchFamily="18" charset="0"/>
              </a:rPr>
              <a:t>Тарифний розряд - 1</a:t>
            </a:r>
            <a:br>
              <a:rPr lang="uk-UA" sz="2400" dirty="0"/>
            </a:br>
            <a:br>
              <a:rPr lang="uk-UA" sz="1050" dirty="0">
                <a:latin typeface="Arial" panose="020B0604020202020204" pitchFamily="34" charset="0"/>
              </a:rPr>
            </a:br>
            <a:endParaRPr lang="uk-UA" sz="20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43" y="3679060"/>
            <a:ext cx="4106692" cy="3080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662" y="244876"/>
            <a:ext cx="4245498" cy="3184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3964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440" y="0"/>
            <a:ext cx="11927560" cy="2589420"/>
          </a:xfrm>
        </p:spPr>
        <p:txBody>
          <a:bodyPr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Професійний стандарт – це затверджені в установленому порядку вимоги до </a:t>
            </a:r>
            <a:r>
              <a:rPr lang="uk-UA" sz="3600" b="1" dirty="0" err="1">
                <a:solidFill>
                  <a:schemeClr val="bg1"/>
                </a:solidFill>
              </a:rPr>
              <a:t>компетентностей</a:t>
            </a:r>
            <a:r>
              <a:rPr lang="uk-UA" sz="3600" b="1" dirty="0">
                <a:solidFill>
                  <a:schemeClr val="bg1"/>
                </a:solidFill>
              </a:rPr>
              <a:t> працівників, які є основою для формування професійних кваліфікацій</a:t>
            </a:r>
          </a:p>
        </p:txBody>
      </p:sp>
      <p:sp>
        <p:nvSpPr>
          <p:cNvPr id="4" name="Блок-схема: узел 3"/>
          <p:cNvSpPr/>
          <p:nvPr/>
        </p:nvSpPr>
        <p:spPr>
          <a:xfrm>
            <a:off x="0" y="3237810"/>
            <a:ext cx="3832441" cy="3429000"/>
          </a:xfrm>
          <a:prstGeom prst="flowChartConnector">
            <a:avLst/>
          </a:prstGeom>
          <a:solidFill>
            <a:schemeClr val="tx1">
              <a:lumMod val="8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Загальні компетентності</a:t>
            </a:r>
          </a:p>
        </p:txBody>
      </p:sp>
      <p:sp>
        <p:nvSpPr>
          <p:cNvPr id="6" name="Блок-схема: узел 5"/>
          <p:cNvSpPr/>
          <p:nvPr/>
        </p:nvSpPr>
        <p:spPr>
          <a:xfrm>
            <a:off x="4038716" y="2202559"/>
            <a:ext cx="3767044" cy="3582780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Трудові функції</a:t>
            </a:r>
          </a:p>
        </p:txBody>
      </p:sp>
      <p:sp>
        <p:nvSpPr>
          <p:cNvPr id="7" name="Блок-схема: узел 6"/>
          <p:cNvSpPr/>
          <p:nvPr/>
        </p:nvSpPr>
        <p:spPr>
          <a:xfrm>
            <a:off x="8012035" y="3046620"/>
            <a:ext cx="3980673" cy="3620190"/>
          </a:xfrm>
          <a:prstGeom prst="flowChartConnector">
            <a:avLst/>
          </a:prstGeom>
          <a:solidFill>
            <a:schemeClr val="tx1">
              <a:lumMod val="8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Професійні компетентності</a:t>
            </a:r>
          </a:p>
        </p:txBody>
      </p:sp>
    </p:spTree>
    <p:extLst>
      <p:ext uri="{BB962C8B-B14F-4D97-AF65-F5344CB8AC3E}">
        <p14:creationId xmlns:p14="http://schemas.microsoft.com/office/powerpoint/2010/main" val="1170589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53779"/>
            <a:ext cx="12192000" cy="1400530"/>
          </a:xfrm>
        </p:spPr>
        <p:txBody>
          <a:bodyPr>
            <a:normAutofit/>
          </a:bodyPr>
          <a:lstStyle/>
          <a:p>
            <a:pPr algn="ctr"/>
            <a:r>
              <a:rPr lang="uk-UA" sz="6600" b="1" dirty="0">
                <a:solidFill>
                  <a:schemeClr val="bg1"/>
                </a:solidFill>
              </a:rPr>
              <a:t>Загальні компетентності</a:t>
            </a:r>
            <a:endParaRPr lang="uk-UA" sz="60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042136" y="1554309"/>
            <a:ext cx="8880231" cy="53036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5400" b="1" i="1" dirty="0">
                <a:solidFill>
                  <a:schemeClr val="bg1"/>
                </a:solidFill>
              </a:rPr>
              <a:t>Громадянська</a:t>
            </a:r>
          </a:p>
          <a:p>
            <a:pPr marL="0" indent="0">
              <a:buNone/>
            </a:pPr>
            <a:r>
              <a:rPr lang="uk-UA" sz="5400" b="1" i="1" dirty="0">
                <a:solidFill>
                  <a:schemeClr val="bg1"/>
                </a:solidFill>
              </a:rPr>
              <a:t>      Соціальна</a:t>
            </a:r>
          </a:p>
          <a:p>
            <a:pPr marL="0" indent="0">
              <a:buNone/>
            </a:pPr>
            <a:r>
              <a:rPr lang="uk-UA" sz="5400" b="1" i="1" dirty="0">
                <a:solidFill>
                  <a:schemeClr val="bg1"/>
                </a:solidFill>
              </a:rPr>
              <a:t>           Культурна</a:t>
            </a:r>
          </a:p>
          <a:p>
            <a:pPr marL="0" indent="0">
              <a:buNone/>
            </a:pPr>
            <a:r>
              <a:rPr lang="uk-UA" sz="5400" b="1" i="1" dirty="0">
                <a:solidFill>
                  <a:schemeClr val="bg1"/>
                </a:solidFill>
              </a:rPr>
              <a:t>              Підприємницька</a:t>
            </a:r>
          </a:p>
          <a:p>
            <a:pPr marL="0" indent="0">
              <a:buNone/>
            </a:pPr>
            <a:r>
              <a:rPr lang="uk-UA" sz="5400" b="1" i="1" dirty="0">
                <a:solidFill>
                  <a:schemeClr val="bg1"/>
                </a:solidFill>
              </a:rPr>
              <a:t>                     Когнітивна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1125415" y="1708088"/>
            <a:ext cx="1318847" cy="52753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Стрелка вправо 8"/>
          <p:cNvSpPr/>
          <p:nvPr/>
        </p:nvSpPr>
        <p:spPr>
          <a:xfrm>
            <a:off x="2113079" y="2747649"/>
            <a:ext cx="1318847" cy="52753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трелка вправо 9"/>
          <p:cNvSpPr/>
          <p:nvPr/>
        </p:nvSpPr>
        <p:spPr>
          <a:xfrm>
            <a:off x="3042135" y="3678616"/>
            <a:ext cx="1318847" cy="52753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Стрелка вправо 10"/>
          <p:cNvSpPr/>
          <p:nvPr/>
        </p:nvSpPr>
        <p:spPr>
          <a:xfrm>
            <a:off x="3842237" y="4688506"/>
            <a:ext cx="1318847" cy="52753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Стрелка вправо 11"/>
          <p:cNvSpPr/>
          <p:nvPr/>
        </p:nvSpPr>
        <p:spPr>
          <a:xfrm>
            <a:off x="4923691" y="5698396"/>
            <a:ext cx="1318847" cy="52753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4832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596" y="301558"/>
            <a:ext cx="5939162" cy="2589762"/>
          </a:xfrm>
        </p:spPr>
        <p:txBody>
          <a:bodyPr>
            <a:normAutofit fontScale="90000"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        </a:t>
            </a:r>
            <a:r>
              <a:rPr lang="uk-UA" sz="3600" b="1" i="1" dirty="0">
                <a:solidFill>
                  <a:schemeClr val="bg1"/>
                </a:solidFill>
              </a:rPr>
              <a:t>ГРОМАДЯНСЬКА</a:t>
            </a:r>
            <a:br>
              <a:rPr lang="uk-UA" sz="4000" b="1" dirty="0">
                <a:solidFill>
                  <a:schemeClr val="bg1"/>
                </a:solidFill>
              </a:rPr>
            </a:br>
            <a:r>
              <a:rPr lang="uk-UA" sz="2400" b="1" dirty="0">
                <a:solidFill>
                  <a:schemeClr val="bg1"/>
                </a:solidFill>
              </a:rPr>
              <a:t>- здатність діяти </a:t>
            </a:r>
            <a:r>
              <a:rPr lang="uk-UA" sz="2400" b="1" dirty="0" err="1">
                <a:solidFill>
                  <a:schemeClr val="bg1"/>
                </a:solidFill>
              </a:rPr>
              <a:t>відповідально</a:t>
            </a:r>
            <a:r>
              <a:rPr lang="uk-UA" sz="2400" b="1" dirty="0">
                <a:solidFill>
                  <a:schemeClr val="bg1"/>
                </a:solidFill>
              </a:rPr>
              <a:t> і свідомо на засадах поваги до прав і свободи людини та громадянина;</a:t>
            </a:r>
            <a:br>
              <a:rPr lang="uk-UA" sz="2400" b="1" dirty="0">
                <a:solidFill>
                  <a:schemeClr val="bg1"/>
                </a:solidFill>
              </a:rPr>
            </a:br>
            <a:r>
              <a:rPr lang="uk-UA" sz="2400" b="1" dirty="0">
                <a:solidFill>
                  <a:schemeClr val="bg1"/>
                </a:solidFill>
              </a:rPr>
              <a:t>- реалізувати свої права й </a:t>
            </a:r>
            <a:r>
              <a:rPr lang="uk-UA" sz="2400" b="1" dirty="0" err="1">
                <a:solidFill>
                  <a:schemeClr val="bg1"/>
                </a:solidFill>
              </a:rPr>
              <a:t>обов</a:t>
            </a:r>
            <a:r>
              <a:rPr lang="en-US" sz="2400" b="1" dirty="0">
                <a:solidFill>
                  <a:schemeClr val="bg1"/>
                </a:solidFill>
              </a:rPr>
              <a:t>’</a:t>
            </a:r>
            <a:r>
              <a:rPr lang="uk-UA" sz="2400" b="1" dirty="0" err="1">
                <a:solidFill>
                  <a:schemeClr val="bg1"/>
                </a:solidFill>
              </a:rPr>
              <a:t>язки</a:t>
            </a:r>
            <a:r>
              <a:rPr lang="uk-UA" sz="2400" b="1" dirty="0">
                <a:solidFill>
                  <a:schemeClr val="bg1"/>
                </a:solidFill>
              </a:rPr>
              <a:t>;</a:t>
            </a:r>
            <a:br>
              <a:rPr lang="uk-UA" sz="2400" b="1" dirty="0">
                <a:solidFill>
                  <a:schemeClr val="bg1"/>
                </a:solidFill>
              </a:rPr>
            </a:br>
            <a:r>
              <a:rPr lang="uk-UA" sz="2400" b="1" dirty="0">
                <a:solidFill>
                  <a:schemeClr val="bg1"/>
                </a:solidFill>
              </a:rPr>
              <a:t>- усвідомлювати цінності громадянського суспільства та необхідність його сталого розвитку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D53724-F047-4FA1-94E4-F35FB46A7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268" y="0"/>
            <a:ext cx="4039737" cy="45310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5E762C-BD3F-4EE5-A6CA-CF8096D2A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346" y="3429000"/>
            <a:ext cx="3480388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956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хема">
  <a:themeElements>
    <a:clrScheme name="Схема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Схема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хема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>
        <a:solidFill>
          <a:schemeClr val="accent4">
            <a:lumMod val="20000"/>
            <a:lumOff val="80000"/>
          </a:schemeClr>
        </a:solidFill>
      </a:spPr>
      <a:bodyPr rtlCol="0" anchor="ctr"/>
      <a:lstStyle>
        <a:defPPr algn="ctr">
          <a:defRPr sz="2400" b="1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Схема</Template>
  <TotalTime>4174</TotalTime>
  <Words>948</Words>
  <Application>Microsoft Office PowerPoint</Application>
  <PresentationFormat>Широкий екран</PresentationFormat>
  <Paragraphs>55</Paragraphs>
  <Slides>24</Slides>
  <Notes>9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24</vt:i4>
      </vt:variant>
    </vt:vector>
  </HeadingPairs>
  <TitlesOfParts>
    <vt:vector size="32" baseType="lpstr">
      <vt:lpstr>Yu Gothic UI Semilight</vt:lpstr>
      <vt:lpstr>Arial</vt:lpstr>
      <vt:lpstr>Calibri</vt:lpstr>
      <vt:lpstr>Georgia</vt:lpstr>
      <vt:lpstr>Times New Roman</vt:lpstr>
      <vt:lpstr>Trebuchet MS</vt:lpstr>
      <vt:lpstr>Tw Cen MT</vt:lpstr>
      <vt:lpstr>Схема</vt:lpstr>
      <vt:lpstr>Звіт Директора Малогорожаннівського ЗЗСО І-ІІ ступенів Заріцької Ірини Ярославівни</vt:lpstr>
      <vt:lpstr>Моє гасло: «Керувати – означає вести до успіху інших»      У роботі дотримуюсь думки: «Творчого вчителя підтримувати завжди і всюди»                          </vt:lpstr>
      <vt:lpstr>Презентація PowerPoint</vt:lpstr>
      <vt:lpstr>На посаді керівника закладу працюю з жовтня 2020 року.   Освіта -  вища,  кваліфікаційна категорія - «спеціаліст  І категорії».   Загальний педагогічний стаж роботи  - 23 роки.   На посаді керівника - 4 роки. </vt:lpstr>
      <vt:lpstr>Для чого потрібен стандарт?</vt:lpstr>
      <vt:lpstr>                                                                                                                                           У школі працюють досвідчені педагоги: спеціаліст - 1  спеціалісти ІІ категорії - 4  спеціалісти І категорії - 8  спеціалісти вищої категорії - 3  Тарифний розряд - 1  </vt:lpstr>
      <vt:lpstr>Професійний стандарт – це затверджені в установленому порядку вимоги до компетентностей працівників, які є основою для формування професійних кваліфікацій</vt:lpstr>
      <vt:lpstr>Загальні компетентності</vt:lpstr>
      <vt:lpstr>        ГРОМАДЯНСЬКА - здатність діяти відповідально і свідомо на засадах поваги до прав і свободи людини та громадянина; - реалізувати свої права й обов’язки; - усвідомлювати цінності громадянського суспільства та необхідність його сталого розвитку</vt:lpstr>
      <vt:lpstr>                         СОЦІАЛЬНА  - міжособистісні взаємодії;             - робота в команді;  - налагоджування соціальної         - співробітництво з  взаємодії;                                             колегами;  - попередження та розв’язання   конфліктів</vt:lpstr>
      <vt:lpstr>          КУЛЬТУРНА - здатність виявляти повагу та цінувати українську національну культуру; - здатність до вираження національної культурної ідентичності, творчого самовираження</vt:lpstr>
      <vt:lpstr>                             КОГНІТИВНА - усвідомлює свої професійні можливості;   - діє на основі етичних міркувань, доброчесності;  -проявляє толерантність та повагу;  -бачення комплексного розвитку подій. </vt:lpstr>
      <vt:lpstr>      ПІДПРИЄМНИЦЬКА - приймає ефективні рішення та несе за них відповідальність; - надихає, уміє вести за собою; - здатність до генерування нових ідей, виявлення та розв’язання проблем.</vt:lpstr>
      <vt:lpstr>                      ТРУДОВА ФУНКЦІЯ             </vt:lpstr>
      <vt:lpstr>                     ФУНКЦІЯ А Забезпечення стратегічного управління розвитком закладу освіти А1. Нормативно-правова А2. Компетентність стратегічного управління закладом освіти А3. Стратегічне управління персоналом</vt:lpstr>
      <vt:lpstr>          ФУНКЦІЯ Б Забезпечення управління якістю освітньої діяльності. Б1. Забезпечення якості освітньої діяльності та функціонування внутрішньої системи. Б2. Організація діяльності закладу освіти на засадах зовнішньої системи</vt:lpstr>
      <vt:lpstr>             ФУНКЦІЯ В Забезпечення партнерської та мережевої взаємодії В1. Лідерська В2. Емоційно-етична В3. Педагогічного, соціального та мережевого партнерства</vt:lpstr>
      <vt:lpstr>      ФУНКЦІЯ Г    Організація здорового, безпечного, розвивального, інклюзивного освітнього середовища.  Г1. Здоров’язбережувальна  Г2. Інклюзивна  Г3. Проєктувальна </vt:lpstr>
      <vt:lpstr>       ФУНКЦІЯ Д  Забезпечення власного безперервного професійного розвитку Д1.  Інноваційна Д2. Здатність до навчання впродовж життя Д3. Інформаційно-цифрова</vt:lpstr>
      <vt:lpstr>                     Професійні компетентності                          керівника закладу освіти     ٭ Сучасні реалії вимагають висококваліфікованого керівника, який досконало володіє організаційно-інформаційними, комунікативними, правовими і, перш за все, професійними здібностями.   ٭ Велику роль в організації ефективної роботи освітньої установи відіграє її керівник. Керівник – особа, на яку офіційно покладено функції управління установою та організації її діяльності. Тому професійна  компетентність є головною складовою компетентності керівника.         </vt:lpstr>
      <vt:lpstr>Про компетентність керівника закладу освіти свідчать показники ефективності його управлінської діяльності.   </vt:lpstr>
      <vt:lpstr>За наявності високої професійної компетентності керівника школи можливо сформувати колектив однодумців серед педагогів, батьків, громадськості, спрямувати їхню діяльність на розв’язання найважливіших проблем школи.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Тиждень психології</dc:title>
  <dc:creator>User</dc:creator>
  <cp:lastModifiedBy>Адмін</cp:lastModifiedBy>
  <cp:revision>356</cp:revision>
  <cp:lastPrinted>2023-12-20T13:50:00Z</cp:lastPrinted>
  <dcterms:created xsi:type="dcterms:W3CDTF">2018-02-14T06:22:07Z</dcterms:created>
  <dcterms:modified xsi:type="dcterms:W3CDTF">2025-07-19T17:52:48Z</dcterms:modified>
</cp:coreProperties>
</file>